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1400" r:id="rId2"/>
    <p:sldId id="259" r:id="rId3"/>
    <p:sldId id="1408" r:id="rId4"/>
    <p:sldId id="1416" r:id="rId5"/>
    <p:sldId id="258" r:id="rId6"/>
    <p:sldId id="1401" r:id="rId7"/>
    <p:sldId id="261" r:id="rId8"/>
    <p:sldId id="1403" r:id="rId9"/>
    <p:sldId id="1404" r:id="rId10"/>
    <p:sldId id="265" r:id="rId11"/>
    <p:sldId id="266" r:id="rId12"/>
    <p:sldId id="1405" r:id="rId13"/>
    <p:sldId id="1409" r:id="rId14"/>
    <p:sldId id="267" r:id="rId15"/>
    <p:sldId id="1402" r:id="rId16"/>
    <p:sldId id="268" r:id="rId17"/>
    <p:sldId id="263" r:id="rId18"/>
    <p:sldId id="1415" r:id="rId19"/>
    <p:sldId id="1410" r:id="rId20"/>
    <p:sldId id="1414" r:id="rId21"/>
    <p:sldId id="1411" r:id="rId22"/>
    <p:sldId id="1412" r:id="rId23"/>
    <p:sldId id="264" r:id="rId24"/>
    <p:sldId id="1399" r:id="rId25"/>
  </p:sldIdLst>
  <p:sldSz cx="12192000"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2A6759D-862B-728F-8A5D-DD76215E1CC6}" name="Andra Karlsone" initials="AK" userId="S::Andra.Karlsone@zm.gov.lv::d418ad7b-0c11-4b4a-bd53-01120fc42a4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1867289-F42B-4A3E-A81C-80D4DEC14E81}" v="752" dt="2025-10-13T08:58:02.17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4" d="100"/>
          <a:sy n="114" d="100"/>
        </p:scale>
        <p:origin x="47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0A27F3A-0612-4DDB-80B2-5831D16EFEE3}" type="datetimeFigureOut">
              <a:rPr lang="lv-LV" smtClean="0"/>
              <a:t>2025.10.13.</a:t>
            </a:fld>
            <a:endParaRPr lang="lv-LV"/>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DFDB472-0FB2-4245-98F9-B598C94AA6BC}" type="slidenum">
              <a:rPr lang="lv-LV" smtClean="0"/>
              <a:t>‹#›</a:t>
            </a:fld>
            <a:endParaRPr lang="lv-LV"/>
          </a:p>
        </p:txBody>
      </p:sp>
    </p:spTree>
    <p:extLst>
      <p:ext uri="{BB962C8B-B14F-4D97-AF65-F5344CB8AC3E}">
        <p14:creationId xmlns:p14="http://schemas.microsoft.com/office/powerpoint/2010/main" val="25357750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endParaRPr lang="lv-LV"/>
          </a:p>
        </p:txBody>
      </p:sp>
      <p:sp>
        <p:nvSpPr>
          <p:cNvPr id="4" name="Slaida numura vietturis 3"/>
          <p:cNvSpPr>
            <a:spLocks noGrp="1"/>
          </p:cNvSpPr>
          <p:nvPr>
            <p:ph type="sldNum" sz="quarter" idx="10"/>
          </p:nvPr>
        </p:nvSpPr>
        <p:spPr/>
        <p:txBody>
          <a:bodyPr/>
          <a:lstStyle/>
          <a:p>
            <a:fld id="{B7D106F8-55BE-4375-99CB-999F6EDDA859}" type="slidenum">
              <a:rPr lang="lv-LV" smtClean="0"/>
              <a:t>1</a:t>
            </a:fld>
            <a:endParaRPr lang="lv-LV"/>
          </a:p>
        </p:txBody>
      </p:sp>
    </p:spTree>
    <p:extLst>
      <p:ext uri="{BB962C8B-B14F-4D97-AF65-F5344CB8AC3E}">
        <p14:creationId xmlns:p14="http://schemas.microsoft.com/office/powerpoint/2010/main" val="36513806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A0D35F-95AB-B01A-3EFA-E9B1EC3FF38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lv-LV"/>
          </a:p>
        </p:txBody>
      </p:sp>
      <p:sp>
        <p:nvSpPr>
          <p:cNvPr id="3" name="Subtitle 2">
            <a:extLst>
              <a:ext uri="{FF2B5EF4-FFF2-40B4-BE49-F238E27FC236}">
                <a16:creationId xmlns:a16="http://schemas.microsoft.com/office/drawing/2014/main" id="{B463F5B7-9287-A327-22F9-A163CF133FC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lv-LV"/>
          </a:p>
        </p:txBody>
      </p:sp>
      <p:sp>
        <p:nvSpPr>
          <p:cNvPr id="4" name="Date Placeholder 3">
            <a:extLst>
              <a:ext uri="{FF2B5EF4-FFF2-40B4-BE49-F238E27FC236}">
                <a16:creationId xmlns:a16="http://schemas.microsoft.com/office/drawing/2014/main" id="{6270ED10-D2D3-D80E-C0BD-8732EEF1AC66}"/>
              </a:ext>
            </a:extLst>
          </p:cNvPr>
          <p:cNvSpPr>
            <a:spLocks noGrp="1"/>
          </p:cNvSpPr>
          <p:nvPr>
            <p:ph type="dt" sz="half" idx="10"/>
          </p:nvPr>
        </p:nvSpPr>
        <p:spPr/>
        <p:txBody>
          <a:bodyPr/>
          <a:lstStyle/>
          <a:p>
            <a:fld id="{1250264F-D571-49F9-8456-926414C29502}" type="datetimeFigureOut">
              <a:rPr lang="lv-LV" smtClean="0"/>
              <a:t>2025.10.13.</a:t>
            </a:fld>
            <a:endParaRPr lang="lv-LV"/>
          </a:p>
        </p:txBody>
      </p:sp>
      <p:sp>
        <p:nvSpPr>
          <p:cNvPr id="5" name="Footer Placeholder 4">
            <a:extLst>
              <a:ext uri="{FF2B5EF4-FFF2-40B4-BE49-F238E27FC236}">
                <a16:creationId xmlns:a16="http://schemas.microsoft.com/office/drawing/2014/main" id="{9613AFE6-C5D3-4CBD-63AA-0176FAE167F2}"/>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819748ED-FB00-9E25-904F-720CBB5170FE}"/>
              </a:ext>
            </a:extLst>
          </p:cNvPr>
          <p:cNvSpPr>
            <a:spLocks noGrp="1"/>
          </p:cNvSpPr>
          <p:nvPr>
            <p:ph type="sldNum" sz="quarter" idx="12"/>
          </p:nvPr>
        </p:nvSpPr>
        <p:spPr/>
        <p:txBody>
          <a:bodyPr/>
          <a:lstStyle/>
          <a:p>
            <a:fld id="{E5167F28-D3DB-4C42-BC1F-11A6FC1FC34D}" type="slidenum">
              <a:rPr lang="lv-LV" smtClean="0"/>
              <a:t>‹#›</a:t>
            </a:fld>
            <a:endParaRPr lang="lv-LV"/>
          </a:p>
        </p:txBody>
      </p:sp>
    </p:spTree>
    <p:extLst>
      <p:ext uri="{BB962C8B-B14F-4D97-AF65-F5344CB8AC3E}">
        <p14:creationId xmlns:p14="http://schemas.microsoft.com/office/powerpoint/2010/main" val="35390641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9F7CD-9564-71C4-FAFE-B3CCDD936863}"/>
              </a:ext>
            </a:extLst>
          </p:cNvPr>
          <p:cNvSpPr>
            <a:spLocks noGrp="1"/>
          </p:cNvSpPr>
          <p:nvPr>
            <p:ph type="title"/>
          </p:nvPr>
        </p:nvSpPr>
        <p:spPr/>
        <p:txBody>
          <a:bodyPr/>
          <a:lstStyle/>
          <a:p>
            <a:r>
              <a:rPr lang="en-US"/>
              <a:t>Click to edit Master title style</a:t>
            </a:r>
            <a:endParaRPr lang="lv-LV"/>
          </a:p>
        </p:txBody>
      </p:sp>
      <p:sp>
        <p:nvSpPr>
          <p:cNvPr id="3" name="Vertical Text Placeholder 2">
            <a:extLst>
              <a:ext uri="{FF2B5EF4-FFF2-40B4-BE49-F238E27FC236}">
                <a16:creationId xmlns:a16="http://schemas.microsoft.com/office/drawing/2014/main" id="{1387422B-BC53-A85B-CEDA-25044D56758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CBA2681F-4AC4-EB68-C4FE-A3FA969A6DF5}"/>
              </a:ext>
            </a:extLst>
          </p:cNvPr>
          <p:cNvSpPr>
            <a:spLocks noGrp="1"/>
          </p:cNvSpPr>
          <p:nvPr>
            <p:ph type="dt" sz="half" idx="10"/>
          </p:nvPr>
        </p:nvSpPr>
        <p:spPr/>
        <p:txBody>
          <a:bodyPr/>
          <a:lstStyle/>
          <a:p>
            <a:fld id="{1250264F-D571-49F9-8456-926414C29502}" type="datetimeFigureOut">
              <a:rPr lang="lv-LV" smtClean="0"/>
              <a:t>2025.10.13.</a:t>
            </a:fld>
            <a:endParaRPr lang="lv-LV"/>
          </a:p>
        </p:txBody>
      </p:sp>
      <p:sp>
        <p:nvSpPr>
          <p:cNvPr id="5" name="Footer Placeholder 4">
            <a:extLst>
              <a:ext uri="{FF2B5EF4-FFF2-40B4-BE49-F238E27FC236}">
                <a16:creationId xmlns:a16="http://schemas.microsoft.com/office/drawing/2014/main" id="{70100DEA-ECA5-958B-8634-8F19C061CA5B}"/>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36D73A33-0E85-460C-CD28-0E5C737FBE45}"/>
              </a:ext>
            </a:extLst>
          </p:cNvPr>
          <p:cNvSpPr>
            <a:spLocks noGrp="1"/>
          </p:cNvSpPr>
          <p:nvPr>
            <p:ph type="sldNum" sz="quarter" idx="12"/>
          </p:nvPr>
        </p:nvSpPr>
        <p:spPr/>
        <p:txBody>
          <a:bodyPr/>
          <a:lstStyle/>
          <a:p>
            <a:fld id="{E5167F28-D3DB-4C42-BC1F-11A6FC1FC34D}" type="slidenum">
              <a:rPr lang="lv-LV" smtClean="0"/>
              <a:t>‹#›</a:t>
            </a:fld>
            <a:endParaRPr lang="lv-LV"/>
          </a:p>
        </p:txBody>
      </p:sp>
    </p:spTree>
    <p:extLst>
      <p:ext uri="{BB962C8B-B14F-4D97-AF65-F5344CB8AC3E}">
        <p14:creationId xmlns:p14="http://schemas.microsoft.com/office/powerpoint/2010/main" val="9108235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20DB5F0-CC0E-85E6-D5A7-6F3B9212534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lv-LV"/>
          </a:p>
        </p:txBody>
      </p:sp>
      <p:sp>
        <p:nvSpPr>
          <p:cNvPr id="3" name="Vertical Text Placeholder 2">
            <a:extLst>
              <a:ext uri="{FF2B5EF4-FFF2-40B4-BE49-F238E27FC236}">
                <a16:creationId xmlns:a16="http://schemas.microsoft.com/office/drawing/2014/main" id="{A90D3284-19D7-A5F2-CB9E-5832A257977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9D12192E-086E-64B7-0A8B-5F242C808D10}"/>
              </a:ext>
            </a:extLst>
          </p:cNvPr>
          <p:cNvSpPr>
            <a:spLocks noGrp="1"/>
          </p:cNvSpPr>
          <p:nvPr>
            <p:ph type="dt" sz="half" idx="10"/>
          </p:nvPr>
        </p:nvSpPr>
        <p:spPr/>
        <p:txBody>
          <a:bodyPr/>
          <a:lstStyle/>
          <a:p>
            <a:fld id="{1250264F-D571-49F9-8456-926414C29502}" type="datetimeFigureOut">
              <a:rPr lang="lv-LV" smtClean="0"/>
              <a:t>2025.10.13.</a:t>
            </a:fld>
            <a:endParaRPr lang="lv-LV"/>
          </a:p>
        </p:txBody>
      </p:sp>
      <p:sp>
        <p:nvSpPr>
          <p:cNvPr id="5" name="Footer Placeholder 4">
            <a:extLst>
              <a:ext uri="{FF2B5EF4-FFF2-40B4-BE49-F238E27FC236}">
                <a16:creationId xmlns:a16="http://schemas.microsoft.com/office/drawing/2014/main" id="{B2BA889F-9727-8109-A7BF-4AE88A8AA83C}"/>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0A768E84-0D0C-38E6-A8FF-5A939B2353FF}"/>
              </a:ext>
            </a:extLst>
          </p:cNvPr>
          <p:cNvSpPr>
            <a:spLocks noGrp="1"/>
          </p:cNvSpPr>
          <p:nvPr>
            <p:ph type="sldNum" sz="quarter" idx="12"/>
          </p:nvPr>
        </p:nvSpPr>
        <p:spPr/>
        <p:txBody>
          <a:bodyPr/>
          <a:lstStyle/>
          <a:p>
            <a:fld id="{E5167F28-D3DB-4C42-BC1F-11A6FC1FC34D}" type="slidenum">
              <a:rPr lang="lv-LV" smtClean="0"/>
              <a:t>‹#›</a:t>
            </a:fld>
            <a:endParaRPr lang="lv-LV"/>
          </a:p>
        </p:txBody>
      </p:sp>
    </p:spTree>
    <p:extLst>
      <p:ext uri="{BB962C8B-B14F-4D97-AF65-F5344CB8AC3E}">
        <p14:creationId xmlns:p14="http://schemas.microsoft.com/office/powerpoint/2010/main" val="26483965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Title Slide">
    <p:spTree>
      <p:nvGrpSpPr>
        <p:cNvPr id="1" name=""/>
        <p:cNvGrpSpPr/>
        <p:nvPr/>
      </p:nvGrpSpPr>
      <p:grpSpPr>
        <a:xfrm>
          <a:off x="0" y="0"/>
          <a:ext cx="0" cy="0"/>
          <a:chOff x="0" y="0"/>
          <a:chExt cx="0" cy="0"/>
        </a:xfrm>
      </p:grpSpPr>
      <p:pic>
        <p:nvPicPr>
          <p:cNvPr id="6"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4"/>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userDrawn="1"/>
        </p:nvSpPr>
        <p:spPr>
          <a:xfrm>
            <a:off x="914400" y="4724400"/>
            <a:ext cx="103632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914400" y="3505200"/>
            <a:ext cx="103632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18" name="Text Placeholder 17"/>
          <p:cNvSpPr>
            <a:spLocks noGrp="1"/>
          </p:cNvSpPr>
          <p:nvPr>
            <p:ph type="body" sz="quarter" idx="10"/>
          </p:nvPr>
        </p:nvSpPr>
        <p:spPr>
          <a:xfrm>
            <a:off x="914400" y="4724400"/>
            <a:ext cx="103632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914400" y="5761038"/>
            <a:ext cx="103632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pic>
        <p:nvPicPr>
          <p:cNvPr id="8" name="Picture 6"/>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577168" y="0"/>
            <a:ext cx="5037667"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138142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A89435-273C-9C54-83FA-088D871BBAFE}"/>
              </a:ext>
            </a:extLst>
          </p:cNvPr>
          <p:cNvSpPr>
            <a:spLocks noGrp="1"/>
          </p:cNvSpPr>
          <p:nvPr>
            <p:ph type="title"/>
          </p:nvPr>
        </p:nvSpPr>
        <p:spPr/>
        <p:txBody>
          <a:bodyPr/>
          <a:lstStyle/>
          <a:p>
            <a:r>
              <a:rPr lang="en-US"/>
              <a:t>Click to edit Master title style</a:t>
            </a:r>
            <a:endParaRPr lang="lv-LV"/>
          </a:p>
        </p:txBody>
      </p:sp>
      <p:sp>
        <p:nvSpPr>
          <p:cNvPr id="3" name="Content Placeholder 2">
            <a:extLst>
              <a:ext uri="{FF2B5EF4-FFF2-40B4-BE49-F238E27FC236}">
                <a16:creationId xmlns:a16="http://schemas.microsoft.com/office/drawing/2014/main" id="{5F02B82D-4EC2-4791-B4EC-4A3C886837F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64477EE7-3513-F4CC-A717-C9F9C4E60AB0}"/>
              </a:ext>
            </a:extLst>
          </p:cNvPr>
          <p:cNvSpPr>
            <a:spLocks noGrp="1"/>
          </p:cNvSpPr>
          <p:nvPr>
            <p:ph type="dt" sz="half" idx="10"/>
          </p:nvPr>
        </p:nvSpPr>
        <p:spPr/>
        <p:txBody>
          <a:bodyPr/>
          <a:lstStyle/>
          <a:p>
            <a:fld id="{1250264F-D571-49F9-8456-926414C29502}" type="datetimeFigureOut">
              <a:rPr lang="lv-LV" smtClean="0"/>
              <a:t>2025.10.13.</a:t>
            </a:fld>
            <a:endParaRPr lang="lv-LV"/>
          </a:p>
        </p:txBody>
      </p:sp>
      <p:sp>
        <p:nvSpPr>
          <p:cNvPr id="5" name="Footer Placeholder 4">
            <a:extLst>
              <a:ext uri="{FF2B5EF4-FFF2-40B4-BE49-F238E27FC236}">
                <a16:creationId xmlns:a16="http://schemas.microsoft.com/office/drawing/2014/main" id="{A85BF8CC-CF5F-67B4-C880-42AB89F8059D}"/>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AFC6878B-9DC0-7C53-5A9B-79BC5ACDC496}"/>
              </a:ext>
            </a:extLst>
          </p:cNvPr>
          <p:cNvSpPr>
            <a:spLocks noGrp="1"/>
          </p:cNvSpPr>
          <p:nvPr>
            <p:ph type="sldNum" sz="quarter" idx="12"/>
          </p:nvPr>
        </p:nvSpPr>
        <p:spPr/>
        <p:txBody>
          <a:bodyPr/>
          <a:lstStyle/>
          <a:p>
            <a:fld id="{E5167F28-D3DB-4C42-BC1F-11A6FC1FC34D}" type="slidenum">
              <a:rPr lang="lv-LV" smtClean="0"/>
              <a:t>‹#›</a:t>
            </a:fld>
            <a:endParaRPr lang="lv-LV"/>
          </a:p>
        </p:txBody>
      </p:sp>
    </p:spTree>
    <p:extLst>
      <p:ext uri="{BB962C8B-B14F-4D97-AF65-F5344CB8AC3E}">
        <p14:creationId xmlns:p14="http://schemas.microsoft.com/office/powerpoint/2010/main" val="33653558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2E36D2-F9BF-4BC9-2532-A0E9B9A036F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lv-LV"/>
          </a:p>
        </p:txBody>
      </p:sp>
      <p:sp>
        <p:nvSpPr>
          <p:cNvPr id="3" name="Text Placeholder 2">
            <a:extLst>
              <a:ext uri="{FF2B5EF4-FFF2-40B4-BE49-F238E27FC236}">
                <a16:creationId xmlns:a16="http://schemas.microsoft.com/office/drawing/2014/main" id="{C1EF0878-6EC2-87F0-3D55-45325728D41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0FB3C95-5B77-B3B3-0275-E8672BBA1C1E}"/>
              </a:ext>
            </a:extLst>
          </p:cNvPr>
          <p:cNvSpPr>
            <a:spLocks noGrp="1"/>
          </p:cNvSpPr>
          <p:nvPr>
            <p:ph type="dt" sz="half" idx="10"/>
          </p:nvPr>
        </p:nvSpPr>
        <p:spPr/>
        <p:txBody>
          <a:bodyPr/>
          <a:lstStyle/>
          <a:p>
            <a:fld id="{1250264F-D571-49F9-8456-926414C29502}" type="datetimeFigureOut">
              <a:rPr lang="lv-LV" smtClean="0"/>
              <a:t>2025.10.13.</a:t>
            </a:fld>
            <a:endParaRPr lang="lv-LV"/>
          </a:p>
        </p:txBody>
      </p:sp>
      <p:sp>
        <p:nvSpPr>
          <p:cNvPr id="5" name="Footer Placeholder 4">
            <a:extLst>
              <a:ext uri="{FF2B5EF4-FFF2-40B4-BE49-F238E27FC236}">
                <a16:creationId xmlns:a16="http://schemas.microsoft.com/office/drawing/2014/main" id="{82A7822B-2DBF-7371-636B-1201EDD2AD2E}"/>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3D7B4BE3-F2D5-E853-212C-08CC32FBD147}"/>
              </a:ext>
            </a:extLst>
          </p:cNvPr>
          <p:cNvSpPr>
            <a:spLocks noGrp="1"/>
          </p:cNvSpPr>
          <p:nvPr>
            <p:ph type="sldNum" sz="quarter" idx="12"/>
          </p:nvPr>
        </p:nvSpPr>
        <p:spPr/>
        <p:txBody>
          <a:bodyPr/>
          <a:lstStyle/>
          <a:p>
            <a:fld id="{E5167F28-D3DB-4C42-BC1F-11A6FC1FC34D}" type="slidenum">
              <a:rPr lang="lv-LV" smtClean="0"/>
              <a:t>‹#›</a:t>
            </a:fld>
            <a:endParaRPr lang="lv-LV"/>
          </a:p>
        </p:txBody>
      </p:sp>
    </p:spTree>
    <p:extLst>
      <p:ext uri="{BB962C8B-B14F-4D97-AF65-F5344CB8AC3E}">
        <p14:creationId xmlns:p14="http://schemas.microsoft.com/office/powerpoint/2010/main" val="39784061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6F756A-8B20-910C-674B-15E66CFCE6C8}"/>
              </a:ext>
            </a:extLst>
          </p:cNvPr>
          <p:cNvSpPr>
            <a:spLocks noGrp="1"/>
          </p:cNvSpPr>
          <p:nvPr>
            <p:ph type="title"/>
          </p:nvPr>
        </p:nvSpPr>
        <p:spPr/>
        <p:txBody>
          <a:bodyPr/>
          <a:lstStyle/>
          <a:p>
            <a:r>
              <a:rPr lang="en-US"/>
              <a:t>Click to edit Master title style</a:t>
            </a:r>
            <a:endParaRPr lang="lv-LV"/>
          </a:p>
        </p:txBody>
      </p:sp>
      <p:sp>
        <p:nvSpPr>
          <p:cNvPr id="3" name="Content Placeholder 2">
            <a:extLst>
              <a:ext uri="{FF2B5EF4-FFF2-40B4-BE49-F238E27FC236}">
                <a16:creationId xmlns:a16="http://schemas.microsoft.com/office/drawing/2014/main" id="{241DB8AA-41A2-4E73-719E-6119525505C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Content Placeholder 3">
            <a:extLst>
              <a:ext uri="{FF2B5EF4-FFF2-40B4-BE49-F238E27FC236}">
                <a16:creationId xmlns:a16="http://schemas.microsoft.com/office/drawing/2014/main" id="{5CA10BF1-6D34-16DD-745E-8A48C3E733A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Date Placeholder 4">
            <a:extLst>
              <a:ext uri="{FF2B5EF4-FFF2-40B4-BE49-F238E27FC236}">
                <a16:creationId xmlns:a16="http://schemas.microsoft.com/office/drawing/2014/main" id="{36C9CA14-1C40-7A27-D5D3-333DE8C68FF2}"/>
              </a:ext>
            </a:extLst>
          </p:cNvPr>
          <p:cNvSpPr>
            <a:spLocks noGrp="1"/>
          </p:cNvSpPr>
          <p:nvPr>
            <p:ph type="dt" sz="half" idx="10"/>
          </p:nvPr>
        </p:nvSpPr>
        <p:spPr/>
        <p:txBody>
          <a:bodyPr/>
          <a:lstStyle/>
          <a:p>
            <a:fld id="{1250264F-D571-49F9-8456-926414C29502}" type="datetimeFigureOut">
              <a:rPr lang="lv-LV" smtClean="0"/>
              <a:t>2025.10.13.</a:t>
            </a:fld>
            <a:endParaRPr lang="lv-LV"/>
          </a:p>
        </p:txBody>
      </p:sp>
      <p:sp>
        <p:nvSpPr>
          <p:cNvPr id="6" name="Footer Placeholder 5">
            <a:extLst>
              <a:ext uri="{FF2B5EF4-FFF2-40B4-BE49-F238E27FC236}">
                <a16:creationId xmlns:a16="http://schemas.microsoft.com/office/drawing/2014/main" id="{2D37846B-7C29-999B-E063-F1B8D97F7D1E}"/>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6F9B4A24-8F3A-A3DC-7B34-FAC18824DE6B}"/>
              </a:ext>
            </a:extLst>
          </p:cNvPr>
          <p:cNvSpPr>
            <a:spLocks noGrp="1"/>
          </p:cNvSpPr>
          <p:nvPr>
            <p:ph type="sldNum" sz="quarter" idx="12"/>
          </p:nvPr>
        </p:nvSpPr>
        <p:spPr/>
        <p:txBody>
          <a:bodyPr/>
          <a:lstStyle/>
          <a:p>
            <a:fld id="{E5167F28-D3DB-4C42-BC1F-11A6FC1FC34D}" type="slidenum">
              <a:rPr lang="lv-LV" smtClean="0"/>
              <a:t>‹#›</a:t>
            </a:fld>
            <a:endParaRPr lang="lv-LV"/>
          </a:p>
        </p:txBody>
      </p:sp>
    </p:spTree>
    <p:extLst>
      <p:ext uri="{BB962C8B-B14F-4D97-AF65-F5344CB8AC3E}">
        <p14:creationId xmlns:p14="http://schemas.microsoft.com/office/powerpoint/2010/main" val="4264703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7A316A-C36C-1830-3EF4-5A1BB3C4A4D2}"/>
              </a:ext>
            </a:extLst>
          </p:cNvPr>
          <p:cNvSpPr>
            <a:spLocks noGrp="1"/>
          </p:cNvSpPr>
          <p:nvPr>
            <p:ph type="title"/>
          </p:nvPr>
        </p:nvSpPr>
        <p:spPr>
          <a:xfrm>
            <a:off x="839788" y="365125"/>
            <a:ext cx="10515600" cy="1325563"/>
          </a:xfrm>
        </p:spPr>
        <p:txBody>
          <a:bodyPr/>
          <a:lstStyle/>
          <a:p>
            <a:r>
              <a:rPr lang="en-US"/>
              <a:t>Click to edit Master title style</a:t>
            </a:r>
            <a:endParaRPr lang="lv-LV"/>
          </a:p>
        </p:txBody>
      </p:sp>
      <p:sp>
        <p:nvSpPr>
          <p:cNvPr id="3" name="Text Placeholder 2">
            <a:extLst>
              <a:ext uri="{FF2B5EF4-FFF2-40B4-BE49-F238E27FC236}">
                <a16:creationId xmlns:a16="http://schemas.microsoft.com/office/drawing/2014/main" id="{03F9162B-549B-FB1E-CBA0-2B8D7637182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4B4D9B6-2172-ADE1-5197-D45D1B91FDC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Text Placeholder 4">
            <a:extLst>
              <a:ext uri="{FF2B5EF4-FFF2-40B4-BE49-F238E27FC236}">
                <a16:creationId xmlns:a16="http://schemas.microsoft.com/office/drawing/2014/main" id="{6BFB1AD1-9881-F7A8-A674-7605E734CE7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21828DF-C312-C77D-E8B7-47B727E11AF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7" name="Date Placeholder 6">
            <a:extLst>
              <a:ext uri="{FF2B5EF4-FFF2-40B4-BE49-F238E27FC236}">
                <a16:creationId xmlns:a16="http://schemas.microsoft.com/office/drawing/2014/main" id="{453B878B-74EF-4AF9-282E-FDAC72FB1A69}"/>
              </a:ext>
            </a:extLst>
          </p:cNvPr>
          <p:cNvSpPr>
            <a:spLocks noGrp="1"/>
          </p:cNvSpPr>
          <p:nvPr>
            <p:ph type="dt" sz="half" idx="10"/>
          </p:nvPr>
        </p:nvSpPr>
        <p:spPr/>
        <p:txBody>
          <a:bodyPr/>
          <a:lstStyle/>
          <a:p>
            <a:fld id="{1250264F-D571-49F9-8456-926414C29502}" type="datetimeFigureOut">
              <a:rPr lang="lv-LV" smtClean="0"/>
              <a:t>2025.10.13.</a:t>
            </a:fld>
            <a:endParaRPr lang="lv-LV"/>
          </a:p>
        </p:txBody>
      </p:sp>
      <p:sp>
        <p:nvSpPr>
          <p:cNvPr id="8" name="Footer Placeholder 7">
            <a:extLst>
              <a:ext uri="{FF2B5EF4-FFF2-40B4-BE49-F238E27FC236}">
                <a16:creationId xmlns:a16="http://schemas.microsoft.com/office/drawing/2014/main" id="{17626955-9D51-121D-7D17-A56281DFC5AB}"/>
              </a:ext>
            </a:extLst>
          </p:cNvPr>
          <p:cNvSpPr>
            <a:spLocks noGrp="1"/>
          </p:cNvSpPr>
          <p:nvPr>
            <p:ph type="ftr" sz="quarter" idx="11"/>
          </p:nvPr>
        </p:nvSpPr>
        <p:spPr/>
        <p:txBody>
          <a:bodyPr/>
          <a:lstStyle/>
          <a:p>
            <a:endParaRPr lang="lv-LV"/>
          </a:p>
        </p:txBody>
      </p:sp>
      <p:sp>
        <p:nvSpPr>
          <p:cNvPr id="9" name="Slide Number Placeholder 8">
            <a:extLst>
              <a:ext uri="{FF2B5EF4-FFF2-40B4-BE49-F238E27FC236}">
                <a16:creationId xmlns:a16="http://schemas.microsoft.com/office/drawing/2014/main" id="{CD145DC3-3529-AC86-B409-D30E2CC76218}"/>
              </a:ext>
            </a:extLst>
          </p:cNvPr>
          <p:cNvSpPr>
            <a:spLocks noGrp="1"/>
          </p:cNvSpPr>
          <p:nvPr>
            <p:ph type="sldNum" sz="quarter" idx="12"/>
          </p:nvPr>
        </p:nvSpPr>
        <p:spPr/>
        <p:txBody>
          <a:bodyPr/>
          <a:lstStyle/>
          <a:p>
            <a:fld id="{E5167F28-D3DB-4C42-BC1F-11A6FC1FC34D}" type="slidenum">
              <a:rPr lang="lv-LV" smtClean="0"/>
              <a:t>‹#›</a:t>
            </a:fld>
            <a:endParaRPr lang="lv-LV"/>
          </a:p>
        </p:txBody>
      </p:sp>
    </p:spTree>
    <p:extLst>
      <p:ext uri="{BB962C8B-B14F-4D97-AF65-F5344CB8AC3E}">
        <p14:creationId xmlns:p14="http://schemas.microsoft.com/office/powerpoint/2010/main" val="13914646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FEA402-D86E-3FFE-DEDD-02119A02C489}"/>
              </a:ext>
            </a:extLst>
          </p:cNvPr>
          <p:cNvSpPr>
            <a:spLocks noGrp="1"/>
          </p:cNvSpPr>
          <p:nvPr>
            <p:ph type="title"/>
          </p:nvPr>
        </p:nvSpPr>
        <p:spPr/>
        <p:txBody>
          <a:bodyPr/>
          <a:lstStyle/>
          <a:p>
            <a:r>
              <a:rPr lang="en-US"/>
              <a:t>Click to edit Master title style</a:t>
            </a:r>
            <a:endParaRPr lang="lv-LV"/>
          </a:p>
        </p:txBody>
      </p:sp>
      <p:sp>
        <p:nvSpPr>
          <p:cNvPr id="3" name="Date Placeholder 2">
            <a:extLst>
              <a:ext uri="{FF2B5EF4-FFF2-40B4-BE49-F238E27FC236}">
                <a16:creationId xmlns:a16="http://schemas.microsoft.com/office/drawing/2014/main" id="{FBD8107A-7BB3-B89B-7428-B2C37A004C29}"/>
              </a:ext>
            </a:extLst>
          </p:cNvPr>
          <p:cNvSpPr>
            <a:spLocks noGrp="1"/>
          </p:cNvSpPr>
          <p:nvPr>
            <p:ph type="dt" sz="half" idx="10"/>
          </p:nvPr>
        </p:nvSpPr>
        <p:spPr/>
        <p:txBody>
          <a:bodyPr/>
          <a:lstStyle/>
          <a:p>
            <a:fld id="{1250264F-D571-49F9-8456-926414C29502}" type="datetimeFigureOut">
              <a:rPr lang="lv-LV" smtClean="0"/>
              <a:t>2025.10.13.</a:t>
            </a:fld>
            <a:endParaRPr lang="lv-LV"/>
          </a:p>
        </p:txBody>
      </p:sp>
      <p:sp>
        <p:nvSpPr>
          <p:cNvPr id="4" name="Footer Placeholder 3">
            <a:extLst>
              <a:ext uri="{FF2B5EF4-FFF2-40B4-BE49-F238E27FC236}">
                <a16:creationId xmlns:a16="http://schemas.microsoft.com/office/drawing/2014/main" id="{55E486BF-138A-9768-28E1-3725C9A237B6}"/>
              </a:ext>
            </a:extLst>
          </p:cNvPr>
          <p:cNvSpPr>
            <a:spLocks noGrp="1"/>
          </p:cNvSpPr>
          <p:nvPr>
            <p:ph type="ftr" sz="quarter" idx="11"/>
          </p:nvPr>
        </p:nvSpPr>
        <p:spPr/>
        <p:txBody>
          <a:bodyPr/>
          <a:lstStyle/>
          <a:p>
            <a:endParaRPr lang="lv-LV"/>
          </a:p>
        </p:txBody>
      </p:sp>
      <p:sp>
        <p:nvSpPr>
          <p:cNvPr id="5" name="Slide Number Placeholder 4">
            <a:extLst>
              <a:ext uri="{FF2B5EF4-FFF2-40B4-BE49-F238E27FC236}">
                <a16:creationId xmlns:a16="http://schemas.microsoft.com/office/drawing/2014/main" id="{E6E9974B-904A-7509-4CED-726D5C21F910}"/>
              </a:ext>
            </a:extLst>
          </p:cNvPr>
          <p:cNvSpPr>
            <a:spLocks noGrp="1"/>
          </p:cNvSpPr>
          <p:nvPr>
            <p:ph type="sldNum" sz="quarter" idx="12"/>
          </p:nvPr>
        </p:nvSpPr>
        <p:spPr/>
        <p:txBody>
          <a:bodyPr/>
          <a:lstStyle/>
          <a:p>
            <a:fld id="{E5167F28-D3DB-4C42-BC1F-11A6FC1FC34D}" type="slidenum">
              <a:rPr lang="lv-LV" smtClean="0"/>
              <a:t>‹#›</a:t>
            </a:fld>
            <a:endParaRPr lang="lv-LV"/>
          </a:p>
        </p:txBody>
      </p:sp>
    </p:spTree>
    <p:extLst>
      <p:ext uri="{BB962C8B-B14F-4D97-AF65-F5344CB8AC3E}">
        <p14:creationId xmlns:p14="http://schemas.microsoft.com/office/powerpoint/2010/main" val="25013042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58EFAF0-78EF-015A-A3F9-A87F879E083A}"/>
              </a:ext>
            </a:extLst>
          </p:cNvPr>
          <p:cNvSpPr>
            <a:spLocks noGrp="1"/>
          </p:cNvSpPr>
          <p:nvPr>
            <p:ph type="dt" sz="half" idx="10"/>
          </p:nvPr>
        </p:nvSpPr>
        <p:spPr/>
        <p:txBody>
          <a:bodyPr/>
          <a:lstStyle/>
          <a:p>
            <a:fld id="{1250264F-D571-49F9-8456-926414C29502}" type="datetimeFigureOut">
              <a:rPr lang="lv-LV" smtClean="0"/>
              <a:t>2025.10.13.</a:t>
            </a:fld>
            <a:endParaRPr lang="lv-LV"/>
          </a:p>
        </p:txBody>
      </p:sp>
      <p:sp>
        <p:nvSpPr>
          <p:cNvPr id="3" name="Footer Placeholder 2">
            <a:extLst>
              <a:ext uri="{FF2B5EF4-FFF2-40B4-BE49-F238E27FC236}">
                <a16:creationId xmlns:a16="http://schemas.microsoft.com/office/drawing/2014/main" id="{F7F9B4CE-6506-CEE1-F89B-D07D8A1AF996}"/>
              </a:ext>
            </a:extLst>
          </p:cNvPr>
          <p:cNvSpPr>
            <a:spLocks noGrp="1"/>
          </p:cNvSpPr>
          <p:nvPr>
            <p:ph type="ftr" sz="quarter" idx="11"/>
          </p:nvPr>
        </p:nvSpPr>
        <p:spPr/>
        <p:txBody>
          <a:bodyPr/>
          <a:lstStyle/>
          <a:p>
            <a:endParaRPr lang="lv-LV"/>
          </a:p>
        </p:txBody>
      </p:sp>
      <p:sp>
        <p:nvSpPr>
          <p:cNvPr id="4" name="Slide Number Placeholder 3">
            <a:extLst>
              <a:ext uri="{FF2B5EF4-FFF2-40B4-BE49-F238E27FC236}">
                <a16:creationId xmlns:a16="http://schemas.microsoft.com/office/drawing/2014/main" id="{97842B3B-FFAB-E216-743C-7DC27CB9DE59}"/>
              </a:ext>
            </a:extLst>
          </p:cNvPr>
          <p:cNvSpPr>
            <a:spLocks noGrp="1"/>
          </p:cNvSpPr>
          <p:nvPr>
            <p:ph type="sldNum" sz="quarter" idx="12"/>
          </p:nvPr>
        </p:nvSpPr>
        <p:spPr/>
        <p:txBody>
          <a:bodyPr/>
          <a:lstStyle/>
          <a:p>
            <a:fld id="{E5167F28-D3DB-4C42-BC1F-11A6FC1FC34D}" type="slidenum">
              <a:rPr lang="lv-LV" smtClean="0"/>
              <a:t>‹#›</a:t>
            </a:fld>
            <a:endParaRPr lang="lv-LV"/>
          </a:p>
        </p:txBody>
      </p:sp>
    </p:spTree>
    <p:extLst>
      <p:ext uri="{BB962C8B-B14F-4D97-AF65-F5344CB8AC3E}">
        <p14:creationId xmlns:p14="http://schemas.microsoft.com/office/powerpoint/2010/main" val="7301073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0A6F9-BA31-04D3-AE5A-6BCE747D74F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Content Placeholder 2">
            <a:extLst>
              <a:ext uri="{FF2B5EF4-FFF2-40B4-BE49-F238E27FC236}">
                <a16:creationId xmlns:a16="http://schemas.microsoft.com/office/drawing/2014/main" id="{DF82D2B0-152A-F7A2-A1F4-696EEDEC8BB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Text Placeholder 3">
            <a:extLst>
              <a:ext uri="{FF2B5EF4-FFF2-40B4-BE49-F238E27FC236}">
                <a16:creationId xmlns:a16="http://schemas.microsoft.com/office/drawing/2014/main" id="{6D636B7E-4FEF-493F-35D1-28A9195FAD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67CEF86-D583-48E5-AA56-3C11C98B9F37}"/>
              </a:ext>
            </a:extLst>
          </p:cNvPr>
          <p:cNvSpPr>
            <a:spLocks noGrp="1"/>
          </p:cNvSpPr>
          <p:nvPr>
            <p:ph type="dt" sz="half" idx="10"/>
          </p:nvPr>
        </p:nvSpPr>
        <p:spPr/>
        <p:txBody>
          <a:bodyPr/>
          <a:lstStyle/>
          <a:p>
            <a:fld id="{1250264F-D571-49F9-8456-926414C29502}" type="datetimeFigureOut">
              <a:rPr lang="lv-LV" smtClean="0"/>
              <a:t>2025.10.13.</a:t>
            </a:fld>
            <a:endParaRPr lang="lv-LV"/>
          </a:p>
        </p:txBody>
      </p:sp>
      <p:sp>
        <p:nvSpPr>
          <p:cNvPr id="6" name="Footer Placeholder 5">
            <a:extLst>
              <a:ext uri="{FF2B5EF4-FFF2-40B4-BE49-F238E27FC236}">
                <a16:creationId xmlns:a16="http://schemas.microsoft.com/office/drawing/2014/main" id="{FED845AD-ABAE-A54D-0EB1-7E9AA257A66F}"/>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C1E89152-AD48-7FF5-DA47-962EE013D6A8}"/>
              </a:ext>
            </a:extLst>
          </p:cNvPr>
          <p:cNvSpPr>
            <a:spLocks noGrp="1"/>
          </p:cNvSpPr>
          <p:nvPr>
            <p:ph type="sldNum" sz="quarter" idx="12"/>
          </p:nvPr>
        </p:nvSpPr>
        <p:spPr/>
        <p:txBody>
          <a:bodyPr/>
          <a:lstStyle/>
          <a:p>
            <a:fld id="{E5167F28-D3DB-4C42-BC1F-11A6FC1FC34D}" type="slidenum">
              <a:rPr lang="lv-LV" smtClean="0"/>
              <a:t>‹#›</a:t>
            </a:fld>
            <a:endParaRPr lang="lv-LV"/>
          </a:p>
        </p:txBody>
      </p:sp>
    </p:spTree>
    <p:extLst>
      <p:ext uri="{BB962C8B-B14F-4D97-AF65-F5344CB8AC3E}">
        <p14:creationId xmlns:p14="http://schemas.microsoft.com/office/powerpoint/2010/main" val="90384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59FCDB-EDBD-8233-34D3-047E171C16B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Picture Placeholder 2">
            <a:extLst>
              <a:ext uri="{FF2B5EF4-FFF2-40B4-BE49-F238E27FC236}">
                <a16:creationId xmlns:a16="http://schemas.microsoft.com/office/drawing/2014/main" id="{A408C8BC-73F1-1CB9-05FF-0174CCA883D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xt Placeholder 3">
            <a:extLst>
              <a:ext uri="{FF2B5EF4-FFF2-40B4-BE49-F238E27FC236}">
                <a16:creationId xmlns:a16="http://schemas.microsoft.com/office/drawing/2014/main" id="{9784C76A-D88A-76E8-8EF3-2B52BE0F216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18D4768-2307-5204-7ADE-4ECDB194DDB2}"/>
              </a:ext>
            </a:extLst>
          </p:cNvPr>
          <p:cNvSpPr>
            <a:spLocks noGrp="1"/>
          </p:cNvSpPr>
          <p:nvPr>
            <p:ph type="dt" sz="half" idx="10"/>
          </p:nvPr>
        </p:nvSpPr>
        <p:spPr/>
        <p:txBody>
          <a:bodyPr/>
          <a:lstStyle/>
          <a:p>
            <a:fld id="{1250264F-D571-49F9-8456-926414C29502}" type="datetimeFigureOut">
              <a:rPr lang="lv-LV" smtClean="0"/>
              <a:t>2025.10.13.</a:t>
            </a:fld>
            <a:endParaRPr lang="lv-LV"/>
          </a:p>
        </p:txBody>
      </p:sp>
      <p:sp>
        <p:nvSpPr>
          <p:cNvPr id="6" name="Footer Placeholder 5">
            <a:extLst>
              <a:ext uri="{FF2B5EF4-FFF2-40B4-BE49-F238E27FC236}">
                <a16:creationId xmlns:a16="http://schemas.microsoft.com/office/drawing/2014/main" id="{2C634F5A-8768-1232-EF9B-6AF7641EED75}"/>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53B4764A-C81F-B943-37C3-F9EA65D87EA3}"/>
              </a:ext>
            </a:extLst>
          </p:cNvPr>
          <p:cNvSpPr>
            <a:spLocks noGrp="1"/>
          </p:cNvSpPr>
          <p:nvPr>
            <p:ph type="sldNum" sz="quarter" idx="12"/>
          </p:nvPr>
        </p:nvSpPr>
        <p:spPr/>
        <p:txBody>
          <a:bodyPr/>
          <a:lstStyle/>
          <a:p>
            <a:fld id="{E5167F28-D3DB-4C42-BC1F-11A6FC1FC34D}" type="slidenum">
              <a:rPr lang="lv-LV" smtClean="0"/>
              <a:t>‹#›</a:t>
            </a:fld>
            <a:endParaRPr lang="lv-LV"/>
          </a:p>
        </p:txBody>
      </p:sp>
    </p:spTree>
    <p:extLst>
      <p:ext uri="{BB962C8B-B14F-4D97-AF65-F5344CB8AC3E}">
        <p14:creationId xmlns:p14="http://schemas.microsoft.com/office/powerpoint/2010/main" val="160656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C293C40-BD9B-69A2-3773-AF8D591DD70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lv-LV"/>
          </a:p>
        </p:txBody>
      </p:sp>
      <p:sp>
        <p:nvSpPr>
          <p:cNvPr id="3" name="Text Placeholder 2">
            <a:extLst>
              <a:ext uri="{FF2B5EF4-FFF2-40B4-BE49-F238E27FC236}">
                <a16:creationId xmlns:a16="http://schemas.microsoft.com/office/drawing/2014/main" id="{06884D77-E3DE-A03B-0363-6855AAA1A7C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4ECC1710-58CA-0855-8E67-95E6EF43DAA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250264F-D571-49F9-8456-926414C29502}" type="datetimeFigureOut">
              <a:rPr lang="lv-LV" smtClean="0"/>
              <a:t>2025.10.13.</a:t>
            </a:fld>
            <a:endParaRPr lang="lv-LV"/>
          </a:p>
        </p:txBody>
      </p:sp>
      <p:sp>
        <p:nvSpPr>
          <p:cNvPr id="5" name="Footer Placeholder 4">
            <a:extLst>
              <a:ext uri="{FF2B5EF4-FFF2-40B4-BE49-F238E27FC236}">
                <a16:creationId xmlns:a16="http://schemas.microsoft.com/office/drawing/2014/main" id="{F4E85A24-95FA-1139-1E49-379241A6010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lv-LV"/>
          </a:p>
        </p:txBody>
      </p:sp>
      <p:sp>
        <p:nvSpPr>
          <p:cNvPr id="6" name="Slide Number Placeholder 5">
            <a:extLst>
              <a:ext uri="{FF2B5EF4-FFF2-40B4-BE49-F238E27FC236}">
                <a16:creationId xmlns:a16="http://schemas.microsoft.com/office/drawing/2014/main" id="{24837D33-CA04-7B73-2C15-31760AF2D8C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5167F28-D3DB-4C42-BC1F-11A6FC1FC34D}" type="slidenum">
              <a:rPr lang="lv-LV" smtClean="0"/>
              <a:t>‹#›</a:t>
            </a:fld>
            <a:endParaRPr lang="lv-LV"/>
          </a:p>
        </p:txBody>
      </p:sp>
    </p:spTree>
    <p:extLst>
      <p:ext uri="{BB962C8B-B14F-4D97-AF65-F5344CB8AC3E}">
        <p14:creationId xmlns:p14="http://schemas.microsoft.com/office/powerpoint/2010/main" val="38755407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likumi.lv/ta/id/346333-valsts-un-eiropas-savienibas-atbalsta-pieskirsanas-kartiba-eiropas-lauksaimniecibas-fonda-lauku-attistibai-intervence-darbibu"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likumi.lv/ta/id/340024-valsts-un-eiropas-savienibas-atbalsta-pieskirsanas-administresanas-un-uzraudzibas-vispareja-kartiba-lauku-un-zivsaimniecibas#p65" TargetMode="External"/><Relationship Id="rId2" Type="http://schemas.openxmlformats.org/officeDocument/2006/relationships/hyperlink" Target="https://likumi.lv/ta/id/340024-valsts-un-eiropas-savienibas-atbalsta-pieskirsanas-administresanas-un-uzraudzibas-vispareja-kartiba-lauku-un-zivsaimniecibas#p2.2" TargetMode="External"/><Relationship Id="rId1" Type="http://schemas.openxmlformats.org/officeDocument/2006/relationships/slideLayout" Target="../slideLayouts/slideLayout2.xml"/><Relationship Id="rId4" Type="http://schemas.openxmlformats.org/officeDocument/2006/relationships/hyperlink" Target="https://likumi.lv/ta/id/340024-valsts-un-eiropas-savienibas-atbalsta-pieskirsanas-administresanas-un-uzraudzibas-vispareja-kartiba-lauku-un-zivsaimniecibas#p2.3"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C4C4283E-EA4D-4127-7DFD-A3E4CB8A3A31}"/>
              </a:ext>
            </a:extLst>
          </p:cNvPr>
          <p:cNvSpPr>
            <a:spLocks noGrp="1"/>
          </p:cNvSpPr>
          <p:nvPr>
            <p:ph type="body" sz="quarter" idx="11"/>
          </p:nvPr>
        </p:nvSpPr>
        <p:spPr>
          <a:xfrm>
            <a:off x="1778000" y="5948433"/>
            <a:ext cx="6336190" cy="328103"/>
          </a:xfrm>
        </p:spPr>
        <p:txBody>
          <a:bodyPr>
            <a:normAutofit fontScale="77500" lnSpcReduction="20000"/>
          </a:bodyPr>
          <a:lstStyle/>
          <a:p>
            <a:r>
              <a:rPr lang="lv-LV" sz="2667" spc="30" dirty="0">
                <a:solidFill>
                  <a:srgbClr val="19486A"/>
                </a:solidFill>
                <a:latin typeface="Arial" panose="020B0604020202020204" pitchFamily="34" charset="0"/>
                <a:ea typeface="Poppins Light Bold"/>
                <a:cs typeface="Arial" panose="020B0604020202020204" pitchFamily="34" charset="0"/>
                <a:sym typeface="Poppins Light Bold"/>
              </a:rPr>
              <a:t>13.10.2025.</a:t>
            </a:r>
            <a:endParaRPr lang="lv-LV" dirty="0"/>
          </a:p>
        </p:txBody>
      </p:sp>
      <p:grpSp>
        <p:nvGrpSpPr>
          <p:cNvPr id="5" name="Group 32">
            <a:extLst>
              <a:ext uri="{FF2B5EF4-FFF2-40B4-BE49-F238E27FC236}">
                <a16:creationId xmlns:a16="http://schemas.microsoft.com/office/drawing/2014/main" id="{4989187E-86C2-8F8A-1091-D0B9F2B9C0E1}"/>
              </a:ext>
            </a:extLst>
          </p:cNvPr>
          <p:cNvGrpSpPr/>
          <p:nvPr/>
        </p:nvGrpSpPr>
        <p:grpSpPr>
          <a:xfrm>
            <a:off x="1546698" y="3309958"/>
            <a:ext cx="6733702" cy="3278237"/>
            <a:chOff x="-462604" y="66675"/>
            <a:chExt cx="13467404" cy="6556475"/>
          </a:xfrm>
        </p:grpSpPr>
        <p:sp>
          <p:nvSpPr>
            <p:cNvPr id="6" name="TextBox 33">
              <a:extLst>
                <a:ext uri="{FF2B5EF4-FFF2-40B4-BE49-F238E27FC236}">
                  <a16:creationId xmlns:a16="http://schemas.microsoft.com/office/drawing/2014/main" id="{F014E44F-6C22-977D-38E0-C20B96608537}"/>
                </a:ext>
              </a:extLst>
            </p:cNvPr>
            <p:cNvSpPr txBox="1"/>
            <p:nvPr/>
          </p:nvSpPr>
          <p:spPr>
            <a:xfrm>
              <a:off x="-462604" y="66675"/>
              <a:ext cx="13467404" cy="2565704"/>
            </a:xfrm>
            <a:prstGeom prst="rect">
              <a:avLst/>
            </a:prstGeom>
          </p:spPr>
          <p:txBody>
            <a:bodyPr wrap="square" lIns="0" tIns="0" rIns="0" bIns="0" rtlCol="0" anchor="t">
              <a:spAutoFit/>
            </a:bodyPr>
            <a:lstStyle/>
            <a:p>
              <a:pPr algn="ctr">
                <a:lnSpc>
                  <a:spcPts val="5280"/>
                </a:lnSpc>
              </a:pPr>
              <a:r>
                <a:rPr lang="lv-LV" sz="3200" b="1" spc="71" dirty="0">
                  <a:solidFill>
                    <a:srgbClr val="19486A"/>
                  </a:solidFill>
                  <a:latin typeface="Arial" panose="020B0604020202020204" pitchFamily="34" charset="0"/>
                  <a:ea typeface="Poppins Bold"/>
                  <a:cs typeface="Arial" panose="020B0604020202020204" pitchFamily="34" charset="0"/>
                  <a:sym typeface="Poppins Bold"/>
                </a:rPr>
                <a:t>Grozījumi MK noteikumos Nr.580</a:t>
              </a:r>
            </a:p>
            <a:p>
              <a:pPr algn="ctr">
                <a:lnSpc>
                  <a:spcPts val="5280"/>
                </a:lnSpc>
              </a:pPr>
              <a:r>
                <a:rPr lang="lv-LV" sz="3200" b="1" spc="71" dirty="0">
                  <a:solidFill>
                    <a:srgbClr val="19486A"/>
                  </a:solidFill>
                  <a:latin typeface="Arial" panose="020B0604020202020204" pitchFamily="34" charset="0"/>
                  <a:ea typeface="Poppins Bold"/>
                  <a:cs typeface="Arial" panose="020B0604020202020204" pitchFamily="34" charset="0"/>
                  <a:sym typeface="Poppins Bold"/>
                </a:rPr>
                <a:t>Atbalsts LEADER projektiem</a:t>
              </a:r>
              <a:endParaRPr lang="en-US" sz="3200" b="1" spc="71" dirty="0">
                <a:solidFill>
                  <a:srgbClr val="19486A"/>
                </a:solidFill>
                <a:latin typeface="Arial" panose="020B0604020202020204" pitchFamily="34" charset="0"/>
                <a:ea typeface="Poppins Bold"/>
                <a:cs typeface="Arial" panose="020B0604020202020204" pitchFamily="34" charset="0"/>
                <a:sym typeface="Poppins Bold"/>
              </a:endParaRPr>
            </a:p>
          </p:txBody>
        </p:sp>
        <p:sp>
          <p:nvSpPr>
            <p:cNvPr id="7" name="TextBox 34">
              <a:extLst>
                <a:ext uri="{FF2B5EF4-FFF2-40B4-BE49-F238E27FC236}">
                  <a16:creationId xmlns:a16="http://schemas.microsoft.com/office/drawing/2014/main" id="{6F4FF206-34B0-04FA-A1C9-AF5272B124A5}"/>
                </a:ext>
              </a:extLst>
            </p:cNvPr>
            <p:cNvSpPr txBox="1"/>
            <p:nvPr/>
          </p:nvSpPr>
          <p:spPr>
            <a:xfrm>
              <a:off x="0" y="5966944"/>
              <a:ext cx="8162096" cy="656206"/>
            </a:xfrm>
            <a:prstGeom prst="rect">
              <a:avLst/>
            </a:prstGeom>
          </p:spPr>
          <p:txBody>
            <a:bodyPr lIns="0" tIns="0" rIns="0" bIns="0" rtlCol="0" anchor="t">
              <a:spAutoFit/>
            </a:bodyPr>
            <a:lstStyle/>
            <a:p>
              <a:pPr>
                <a:lnSpc>
                  <a:spcPts val="2819"/>
                </a:lnSpc>
                <a:spcBef>
                  <a:spcPct val="0"/>
                </a:spcBef>
              </a:pPr>
              <a:endParaRPr lang="en-US" sz="2013" spc="30">
                <a:solidFill>
                  <a:srgbClr val="19486A"/>
                </a:solidFill>
                <a:latin typeface="Poppins Light Bold"/>
                <a:ea typeface="Poppins Light Bold"/>
                <a:cs typeface="Poppins Light Bold"/>
                <a:sym typeface="Poppins Light Bold"/>
              </a:endParaRPr>
            </a:p>
          </p:txBody>
        </p:sp>
      </p:grpSp>
      <p:pic>
        <p:nvPicPr>
          <p:cNvPr id="3" name="Picture 2" descr="A group of people holding puzzle pieces">
            <a:extLst>
              <a:ext uri="{FF2B5EF4-FFF2-40B4-BE49-F238E27FC236}">
                <a16:creationId xmlns:a16="http://schemas.microsoft.com/office/drawing/2014/main" id="{7E8BFB6D-C51D-464D-DF81-0A2D1156A43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521122" y="3085518"/>
            <a:ext cx="3483990" cy="2743227"/>
          </a:xfrm>
          <a:prstGeom prst="rect">
            <a:avLst/>
          </a:prstGeom>
        </p:spPr>
      </p:pic>
    </p:spTree>
    <p:extLst>
      <p:ext uri="{BB962C8B-B14F-4D97-AF65-F5344CB8AC3E}">
        <p14:creationId xmlns:p14="http://schemas.microsoft.com/office/powerpoint/2010/main" val="17154466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C5E27-DE65-4D3A-4631-2364FDF7F173}"/>
              </a:ext>
            </a:extLst>
          </p:cNvPr>
          <p:cNvSpPr>
            <a:spLocks noGrp="1"/>
          </p:cNvSpPr>
          <p:nvPr>
            <p:ph type="title"/>
          </p:nvPr>
        </p:nvSpPr>
        <p:spPr>
          <a:xfrm>
            <a:off x="964611" y="80682"/>
            <a:ext cx="10515600" cy="955871"/>
          </a:xfrm>
        </p:spPr>
        <p:txBody>
          <a:bodyPr>
            <a:normAutofit/>
          </a:bodyPr>
          <a:lstStyle/>
          <a:p>
            <a:pPr algn="ctr"/>
            <a:r>
              <a:rPr lang="lv-LV" sz="2000" dirty="0">
                <a:solidFill>
                  <a:srgbClr val="19486A"/>
                </a:solidFill>
                <a:latin typeface="Arial Black" panose="020B0A04020102020204" pitchFamily="34" charset="0"/>
                <a:ea typeface="+mn-ea"/>
              </a:rPr>
              <a:t>Aktivitāte «Kopienu spēcinošas un vietas attīstību sekmējošas iniciatīvas»</a:t>
            </a:r>
          </a:p>
        </p:txBody>
      </p:sp>
      <p:sp>
        <p:nvSpPr>
          <p:cNvPr id="6" name="TextBox 5">
            <a:extLst>
              <a:ext uri="{FF2B5EF4-FFF2-40B4-BE49-F238E27FC236}">
                <a16:creationId xmlns:a16="http://schemas.microsoft.com/office/drawing/2014/main" id="{7DC80320-5D97-E949-35C7-7235BFD11BCC}"/>
              </a:ext>
            </a:extLst>
          </p:cNvPr>
          <p:cNvSpPr txBox="1"/>
          <p:nvPr/>
        </p:nvSpPr>
        <p:spPr>
          <a:xfrm>
            <a:off x="802913" y="955871"/>
            <a:ext cx="11000362" cy="5609741"/>
          </a:xfrm>
          <a:prstGeom prst="rect">
            <a:avLst/>
          </a:prstGeom>
          <a:noFill/>
        </p:spPr>
        <p:txBody>
          <a:bodyPr wrap="square">
            <a:spAutoFit/>
          </a:bodyPr>
          <a:lstStyle/>
          <a:p>
            <a:pPr marL="228600" indent="-228600" algn="just" fontAlgn="base">
              <a:lnSpc>
                <a:spcPct val="80000"/>
              </a:lnSpc>
              <a:spcBef>
                <a:spcPts val="1000"/>
              </a:spcBef>
              <a:spcAft>
                <a:spcPct val="0"/>
              </a:spcAft>
              <a:buFont typeface="Arial" panose="020B0604020202020204" pitchFamily="34" charset="0"/>
              <a:buChar char="•"/>
            </a:pPr>
            <a:r>
              <a:rPr lang="lv-LV" altLang="lv-LV" b="1" dirty="0">
                <a:solidFill>
                  <a:schemeClr val="bg2">
                    <a:lumMod val="10000"/>
                  </a:schemeClr>
                </a:solidFill>
                <a:latin typeface="Arial" panose="020B0604020202020204" pitchFamily="34" charset="0"/>
              </a:rPr>
              <a:t>Paplašinātas attiecināmās izmaksas vienkāršu būvdarbu veikšanai</a:t>
            </a:r>
            <a:r>
              <a:rPr lang="lv-LV" altLang="lv-LV" dirty="0">
                <a:solidFill>
                  <a:schemeClr val="bg2">
                    <a:lumMod val="10000"/>
                  </a:schemeClr>
                </a:solidFill>
                <a:latin typeface="Arial" panose="020B0604020202020204" pitchFamily="34" charset="0"/>
              </a:rPr>
              <a:t>, kuriem nav nepieciešama būvniecības ieceres dokumentācija. </a:t>
            </a:r>
            <a:r>
              <a:rPr lang="lv-LV" altLang="lv-LV" b="1" dirty="0">
                <a:solidFill>
                  <a:schemeClr val="bg2">
                    <a:lumMod val="10000"/>
                  </a:schemeClr>
                </a:solidFill>
                <a:latin typeface="Arial" panose="020B0604020202020204" pitchFamily="34" charset="0"/>
              </a:rPr>
              <a:t>Svītrota prasība iesniegt būvvaldes izziņu.</a:t>
            </a:r>
          </a:p>
          <a:p>
            <a:pPr marL="228600" indent="-228600" algn="just" fontAlgn="base">
              <a:lnSpc>
                <a:spcPct val="80000"/>
              </a:lnSpc>
              <a:spcBef>
                <a:spcPts val="1000"/>
              </a:spcBef>
              <a:spcAft>
                <a:spcPct val="0"/>
              </a:spcAft>
              <a:buFont typeface="Arial" panose="020B0604020202020204" pitchFamily="34" charset="0"/>
              <a:buChar char="•"/>
            </a:pPr>
            <a:endParaRPr lang="lv-LV" altLang="lv-LV" sz="800" dirty="0">
              <a:solidFill>
                <a:schemeClr val="bg2">
                  <a:lumMod val="10000"/>
                </a:schemeClr>
              </a:solidFill>
              <a:latin typeface="Arial" panose="020B0604020202020204" pitchFamily="34" charset="0"/>
            </a:endParaRPr>
          </a:p>
          <a:p>
            <a:pPr eaLnBrk="0" fontAlgn="base" hangingPunct="0">
              <a:spcBef>
                <a:spcPct val="0"/>
              </a:spcBef>
              <a:spcAft>
                <a:spcPct val="0"/>
              </a:spcAft>
            </a:pPr>
            <a:r>
              <a:rPr kumimoji="0" lang="lv-LV" altLang="lv-LV" sz="1500" b="0" i="0" strike="noStrike" cap="none" normalizeH="0" baseline="0" dirty="0">
                <a:ln>
                  <a:noFill/>
                </a:ln>
                <a:effectLst/>
                <a:latin typeface="Arial" panose="020B0604020202020204" pitchFamily="34" charset="0"/>
                <a:ea typeface="Times New Roman" panose="02020603050405020304" pitchFamily="18" charset="0"/>
              </a:rPr>
              <a:t>35.4. </a:t>
            </a:r>
            <a:r>
              <a:rPr lang="lv-LV" altLang="lv-LV" sz="1500" strike="sngStrike" dirty="0">
                <a:solidFill>
                  <a:srgbClr val="008080"/>
                </a:solidFill>
                <a:latin typeface="Arial" panose="020B0604020202020204" pitchFamily="34" charset="0"/>
                <a:cs typeface="Arial" panose="020B0604020202020204" pitchFamily="34" charset="0"/>
              </a:rPr>
              <a:t>tādu publiskās </a:t>
            </a:r>
            <a:r>
              <a:rPr lang="lv-LV" altLang="lv-LV" sz="1500" strike="sngStrike" dirty="0" err="1">
                <a:solidFill>
                  <a:srgbClr val="008080"/>
                </a:solidFill>
                <a:latin typeface="Arial" panose="020B0604020202020204" pitchFamily="34" charset="0"/>
                <a:cs typeface="Arial" panose="020B0604020202020204" pitchFamily="34" charset="0"/>
              </a:rPr>
              <a:t>ārtelpas</a:t>
            </a:r>
            <a:r>
              <a:rPr lang="lv-LV" altLang="lv-LV" sz="1500" strike="sngStrike" dirty="0">
                <a:solidFill>
                  <a:srgbClr val="008080"/>
                </a:solidFill>
                <a:latin typeface="Arial" panose="020B0604020202020204" pitchFamily="34" charset="0"/>
                <a:cs typeface="Arial" panose="020B0604020202020204" pitchFamily="34" charset="0"/>
              </a:rPr>
              <a:t> atsevišķu labiekārtojuma elementu </a:t>
            </a:r>
            <a:r>
              <a:rPr lang="lv-LV" altLang="lv-LV" sz="1500" u="sng" dirty="0">
                <a:solidFill>
                  <a:srgbClr val="008080"/>
                </a:solidFill>
                <a:latin typeface="Arial" panose="020B0604020202020204" pitchFamily="34" charset="0"/>
                <a:cs typeface="Arial" panose="020B0604020202020204" pitchFamily="34" charset="0"/>
              </a:rPr>
              <a:t>būvniecības izmaksas, </a:t>
            </a:r>
            <a:r>
              <a:rPr lang="lv-LV" altLang="lv-LV" sz="1500" b="1" u="sng" dirty="0">
                <a:solidFill>
                  <a:srgbClr val="008080"/>
                </a:solidFill>
                <a:latin typeface="Arial" panose="020B0604020202020204" pitchFamily="34" charset="0"/>
                <a:cs typeface="Arial" panose="020B0604020202020204" pitchFamily="34" charset="0"/>
              </a:rPr>
              <a:t>tai nepieciešamo būvmateriālu un mazvērtīgā inventāra iegādes izmaksas</a:t>
            </a:r>
            <a:r>
              <a:rPr lang="lv-LV" altLang="lv-LV" sz="1500" u="sng" dirty="0">
                <a:solidFill>
                  <a:srgbClr val="008080"/>
                </a:solidFill>
                <a:latin typeface="Arial" panose="020B0604020202020204" pitchFamily="34" charset="0"/>
                <a:cs typeface="Arial" panose="020B0604020202020204" pitchFamily="34" charset="0"/>
              </a:rPr>
              <a:t>, ja</a:t>
            </a:r>
            <a:r>
              <a:rPr lang="lv-LV" altLang="lv-LV" sz="1500" dirty="0">
                <a:solidFill>
                  <a:srgbClr val="008080"/>
                </a:solidFill>
                <a:latin typeface="Arial" panose="020B0604020202020204" pitchFamily="34" charset="0"/>
                <a:cs typeface="Arial" panose="020B0604020202020204" pitchFamily="34" charset="0"/>
              </a:rPr>
              <a:t> </a:t>
            </a:r>
            <a:r>
              <a:rPr lang="lv-LV" altLang="lv-LV" sz="1500" dirty="0">
                <a:latin typeface="Arial" panose="020B0604020202020204" pitchFamily="34" charset="0"/>
              </a:rPr>
              <a:t>būvdarbiem nav </a:t>
            </a:r>
            <a:r>
              <a:rPr lang="lv-LV" altLang="lv-LV" sz="1500" u="sng" dirty="0">
                <a:solidFill>
                  <a:srgbClr val="008080"/>
                </a:solidFill>
                <a:latin typeface="Arial" panose="020B0604020202020204" pitchFamily="34" charset="0"/>
                <a:cs typeface="Arial" panose="020B0604020202020204" pitchFamily="34" charset="0"/>
              </a:rPr>
              <a:t>nepieciešama</a:t>
            </a:r>
            <a:r>
              <a:rPr lang="lv-LV" altLang="lv-LV" sz="1500" dirty="0">
                <a:latin typeface="Arial" panose="020B0604020202020204" pitchFamily="34" charset="0"/>
              </a:rPr>
              <a:t> būvniecības ieceres dokumentācija;</a:t>
            </a:r>
          </a:p>
          <a:p>
            <a:pPr eaLnBrk="0" fontAlgn="base" hangingPunct="0">
              <a:spcBef>
                <a:spcPct val="0"/>
              </a:spcBef>
              <a:spcAft>
                <a:spcPct val="0"/>
              </a:spcAft>
            </a:pPr>
            <a:endParaRPr lang="lv-LV" altLang="lv-LV" sz="800" dirty="0">
              <a:latin typeface="Arial" panose="020B0604020202020204" pitchFamily="34" charset="0"/>
            </a:endParaRPr>
          </a:p>
          <a:p>
            <a:pPr eaLnBrk="0" fontAlgn="base" hangingPunct="0">
              <a:spcBef>
                <a:spcPct val="0"/>
              </a:spcBef>
              <a:spcAft>
                <a:spcPct val="0"/>
              </a:spcAft>
            </a:pPr>
            <a:r>
              <a:rPr lang="lv-LV" altLang="lv-LV" sz="1500" strike="sngStrike" dirty="0">
                <a:solidFill>
                  <a:srgbClr val="008080"/>
                </a:solidFill>
                <a:latin typeface="Arial" panose="020B0604020202020204" pitchFamily="34" charset="0"/>
                <a:cs typeface="Arial" panose="020B0604020202020204" pitchFamily="34" charset="0"/>
              </a:rPr>
              <a:t>49.7. par šo noteikumu 35.4. apakšpunktā minētajiem būvdarbiem – būvvaldes izziņu par to, ka tiem nav nepieciešams izstrādāt būvniecības ieceres dokumentāciju;(Svītrots)</a:t>
            </a:r>
          </a:p>
          <a:p>
            <a:pPr eaLnBrk="0" fontAlgn="base" hangingPunct="0">
              <a:spcBef>
                <a:spcPct val="0"/>
              </a:spcBef>
              <a:spcAft>
                <a:spcPct val="0"/>
              </a:spcAft>
            </a:pPr>
            <a:endParaRPr lang="lv-LV" altLang="lv-LV" sz="800" strike="sngStrike" dirty="0">
              <a:solidFill>
                <a:srgbClr val="008080"/>
              </a:solidFill>
              <a:latin typeface="Arial" panose="020B0604020202020204" pitchFamily="34" charset="0"/>
              <a:cs typeface="Arial" panose="020B0604020202020204" pitchFamily="34" charset="0"/>
            </a:endParaRPr>
          </a:p>
          <a:p>
            <a:pPr marL="342900" indent="-342900" eaLnBrk="0" fontAlgn="base" hangingPunct="0">
              <a:spcBef>
                <a:spcPct val="0"/>
              </a:spcBef>
              <a:spcAft>
                <a:spcPct val="0"/>
              </a:spcAft>
              <a:buFont typeface="Arial" panose="020B0604020202020204" pitchFamily="34" charset="0"/>
              <a:buChar char="•"/>
            </a:pPr>
            <a:r>
              <a:rPr lang="lv-LV" altLang="lv-LV" b="1" dirty="0">
                <a:solidFill>
                  <a:schemeClr val="bg2">
                    <a:lumMod val="10000"/>
                  </a:schemeClr>
                </a:solidFill>
                <a:latin typeface="Arial" panose="020B0604020202020204" pitchFamily="34" charset="0"/>
              </a:rPr>
              <a:t>Mācībās klātienē piedalās vismaz 10 dalībnieki un tiek īstenotas pēc projekta apstiprināšanas (attiecas arī «Jauniešu iniciatīvām»)</a:t>
            </a:r>
          </a:p>
          <a:p>
            <a:pPr eaLnBrk="0" fontAlgn="base" hangingPunct="0">
              <a:spcBef>
                <a:spcPct val="0"/>
              </a:spcBef>
              <a:spcAft>
                <a:spcPct val="0"/>
              </a:spcAft>
            </a:pPr>
            <a:endParaRPr lang="lv-LV" altLang="lv-LV" sz="800" dirty="0">
              <a:solidFill>
                <a:srgbClr val="333333"/>
              </a:solidFill>
              <a:latin typeface="Arial" panose="020B0604020202020204" pitchFamily="34" charset="0"/>
            </a:endParaRPr>
          </a:p>
          <a:p>
            <a:pPr eaLnBrk="0" fontAlgn="base" hangingPunct="0">
              <a:spcBef>
                <a:spcPct val="0"/>
              </a:spcBef>
              <a:spcAft>
                <a:spcPct val="0"/>
              </a:spcAft>
            </a:pPr>
            <a:r>
              <a:rPr lang="lv-LV" altLang="lv-LV" sz="1500" dirty="0">
                <a:solidFill>
                  <a:srgbClr val="333333"/>
                </a:solidFill>
                <a:latin typeface="Arial" panose="020B0604020202020204" pitchFamily="34" charset="0"/>
              </a:rPr>
              <a:t>35.5</a:t>
            </a:r>
            <a:r>
              <a:rPr kumimoji="0" lang="lv-LV" altLang="lv-LV" sz="1500" b="0"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rPr>
              <a:t>. mācību izmaksas, ja projektu īsteno biedrība vai nodibinājums un</a:t>
            </a:r>
            <a:r>
              <a:rPr kumimoji="0" lang="lv-LV" altLang="lv-LV" sz="1500" b="0" i="0" u="sng" strike="noStrike" cap="none" normalizeH="0" baseline="0" dirty="0">
                <a:ln>
                  <a:noFill/>
                </a:ln>
                <a:solidFill>
                  <a:srgbClr val="008080"/>
                </a:solidFill>
                <a:effectLst/>
                <a:latin typeface="Arial" panose="020B0604020202020204" pitchFamily="34" charset="0"/>
                <a:ea typeface="Times New Roman" panose="02020603050405020304" pitchFamily="18" charset="0"/>
              </a:rPr>
              <a:t> klātienē</a:t>
            </a:r>
            <a:r>
              <a:rPr kumimoji="0" lang="lv-LV" altLang="lv-LV" sz="1500" b="0"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rPr>
              <a:t> piedalās vismaz 10 dalībnieku;</a:t>
            </a:r>
          </a:p>
          <a:p>
            <a:pPr eaLnBrk="0" fontAlgn="base" hangingPunct="0">
              <a:spcBef>
                <a:spcPct val="0"/>
              </a:spcBef>
              <a:spcAft>
                <a:spcPct val="0"/>
              </a:spcAft>
            </a:pPr>
            <a:endParaRPr kumimoji="0" lang="lv-LV" altLang="lv-LV" sz="800" b="0"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endParaRPr>
          </a:p>
          <a:p>
            <a:pPr lvl="0" algn="just" eaLnBrk="0" fontAlgn="base" hangingPunct="0">
              <a:spcBef>
                <a:spcPct val="0"/>
              </a:spcBef>
              <a:spcAft>
                <a:spcPct val="0"/>
              </a:spcAft>
            </a:pPr>
            <a:r>
              <a:rPr lang="lv-LV" altLang="lv-LV" sz="1500" dirty="0">
                <a:solidFill>
                  <a:srgbClr val="333333"/>
                </a:solidFill>
                <a:latin typeface="Arial" panose="020B0604020202020204" pitchFamily="34" charset="0"/>
                <a:ea typeface="Times New Roman" panose="02020603050405020304" pitchFamily="18" charset="0"/>
              </a:rPr>
              <a:t>62.1. piecas darbdienas pirms mācībām, kas saistītas ar šo noteikumu 35.5.apakšpunktā minētajām izmaksām, un pirms pasākuma,  kurā saņem šo noteikumu 27.punktā minēto fiksētas summas maksājumu "Jauniešu iniciatīvas", bet </a:t>
            </a:r>
            <a:r>
              <a:rPr lang="lv-LV" altLang="lv-LV" sz="1500" u="sng" dirty="0">
                <a:solidFill>
                  <a:srgbClr val="008080"/>
                </a:solidFill>
                <a:latin typeface="Arial" panose="020B0604020202020204" pitchFamily="34" charset="0"/>
                <a:ea typeface="Times New Roman" panose="02020603050405020304" pitchFamily="18" charset="0"/>
              </a:rPr>
              <a:t>ne agrāk par dienu, kad stājies spēkā lēmums par projekta iesnieguma apstiprināšanu,</a:t>
            </a:r>
            <a:r>
              <a:rPr lang="lv-LV" altLang="lv-LV" sz="1500" dirty="0">
                <a:solidFill>
                  <a:srgbClr val="333333"/>
                </a:solidFill>
                <a:latin typeface="Arial" panose="020B0604020202020204" pitchFamily="34" charset="0"/>
                <a:ea typeface="Times New Roman" panose="02020603050405020304" pitchFamily="18" charset="0"/>
              </a:rPr>
              <a:t> informē vietējo rīcības grupu un Lauku atbalsta dienestu par tā norises vietu un laiku;</a:t>
            </a:r>
          </a:p>
          <a:p>
            <a:pPr eaLnBrk="0" fontAlgn="base" hangingPunct="0">
              <a:spcBef>
                <a:spcPct val="0"/>
              </a:spcBef>
              <a:spcAft>
                <a:spcPct val="0"/>
              </a:spcAft>
            </a:pPr>
            <a:endParaRPr kumimoji="0" lang="lv-LV" altLang="lv-LV" sz="800" b="0"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endParaRPr>
          </a:p>
          <a:p>
            <a:pPr marL="285750" indent="-285750" eaLnBrk="0" fontAlgn="base" hangingPunct="0">
              <a:spcBef>
                <a:spcPct val="0"/>
              </a:spcBef>
              <a:spcAft>
                <a:spcPct val="0"/>
              </a:spcAft>
              <a:buFont typeface="Arial" panose="020B0604020202020204" pitchFamily="34" charset="0"/>
              <a:buChar char="•"/>
            </a:pPr>
            <a:r>
              <a:rPr lang="lv-LV" altLang="lv-LV" b="1" dirty="0">
                <a:solidFill>
                  <a:schemeClr val="bg2">
                    <a:lumMod val="10000"/>
                  </a:schemeClr>
                </a:solidFill>
                <a:latin typeface="Arial" panose="020B0604020202020204" pitchFamily="34" charset="0"/>
              </a:rPr>
              <a:t>Svītrota prasība uzraudzības periodā informēt VRG par aktualitātēm, kas saistītas ar projektu</a:t>
            </a:r>
          </a:p>
          <a:p>
            <a:pPr marL="285750" indent="-285750" eaLnBrk="0" fontAlgn="base" hangingPunct="0">
              <a:spcBef>
                <a:spcPct val="0"/>
              </a:spcBef>
              <a:spcAft>
                <a:spcPct val="0"/>
              </a:spcAft>
              <a:buFont typeface="Arial" panose="020B0604020202020204" pitchFamily="34" charset="0"/>
              <a:buChar char="•"/>
            </a:pPr>
            <a:endParaRPr lang="lv-LV" altLang="lv-LV" sz="500" b="1" dirty="0">
              <a:solidFill>
                <a:schemeClr val="bg2">
                  <a:lumMod val="10000"/>
                </a:schemeClr>
              </a:solidFill>
              <a:latin typeface="Arial" panose="020B0604020202020204" pitchFamily="34" charset="0"/>
            </a:endParaRPr>
          </a:p>
          <a:p>
            <a:pPr lvl="0" algn="just" eaLnBrk="0" fontAlgn="base" hangingPunct="0">
              <a:spcBef>
                <a:spcPct val="0"/>
              </a:spcBef>
              <a:spcAft>
                <a:spcPct val="0"/>
              </a:spcAft>
            </a:pPr>
            <a:r>
              <a:rPr lang="lv-LV" altLang="lv-LV" sz="1500" dirty="0">
                <a:solidFill>
                  <a:srgbClr val="333333"/>
                </a:solidFill>
                <a:latin typeface="Arial" panose="020B0604020202020204" pitchFamily="34" charset="0"/>
                <a:ea typeface="Times New Roman" panose="02020603050405020304" pitchFamily="18" charset="0"/>
              </a:rPr>
              <a:t>62.2.līdz pēdējā maksājuma pieprasījuma iesniegšanai nodrošina projekta rezultātu publicitāti plašsaziņas līdzekļos vai savā tīmekļvietnē. Atbalsta saņēmējs kopā ar pēdējā maksājuma pieprasījumu iesniedz Lauku atbalsta dienestā informāciju, kas apliecina projekta rezultātu publicitāti plašsaziņas līdzekļos vai tīmekļvietnē.</a:t>
            </a:r>
            <a:r>
              <a:rPr lang="lv-LV" altLang="lv-LV" sz="1500" strike="sngStrike" dirty="0">
                <a:solidFill>
                  <a:srgbClr val="008080"/>
                </a:solidFill>
                <a:latin typeface="Arial" panose="020B0604020202020204" pitchFamily="34" charset="0"/>
                <a:cs typeface="Arial" panose="020B0604020202020204" pitchFamily="34" charset="0"/>
              </a:rPr>
              <a:t> Ja projekts ir saistīts ar pakalpojuma vai produktu piedāvājumu, atbalsta saņēmējs visā projekta uzraudzības periodā informē vietējo rīcības grupu par aktualitātēm, kas saistītas ar projektu.</a:t>
            </a:r>
            <a:endParaRPr lang="lv-LV" altLang="lv-LV" b="1" dirty="0">
              <a:solidFill>
                <a:schemeClr val="bg2">
                  <a:lumMod val="10000"/>
                </a:schemeClr>
              </a:solidFill>
              <a:latin typeface="Arial" panose="020B0604020202020204" pitchFamily="34" charset="0"/>
            </a:endParaRPr>
          </a:p>
        </p:txBody>
      </p:sp>
    </p:spTree>
    <p:extLst>
      <p:ext uri="{BB962C8B-B14F-4D97-AF65-F5344CB8AC3E}">
        <p14:creationId xmlns:p14="http://schemas.microsoft.com/office/powerpoint/2010/main" val="2531502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8" end="8"/>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xEl>
                                              <p:pRg st="10" end="1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12" end="1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FAA6A9-2C50-A28F-2A7A-D4F9D5072E08}"/>
              </a:ext>
            </a:extLst>
          </p:cNvPr>
          <p:cNvSpPr>
            <a:spLocks noGrp="1"/>
          </p:cNvSpPr>
          <p:nvPr>
            <p:ph type="title"/>
          </p:nvPr>
        </p:nvSpPr>
        <p:spPr/>
        <p:txBody>
          <a:bodyPr>
            <a:normAutofit/>
          </a:bodyPr>
          <a:lstStyle/>
          <a:p>
            <a:pPr algn="ctr"/>
            <a:r>
              <a:rPr lang="lv-LV" sz="2800" dirty="0">
                <a:solidFill>
                  <a:srgbClr val="19486A"/>
                </a:solidFill>
                <a:latin typeface="Arial Black" panose="020B0A04020102020204" pitchFamily="34" charset="0"/>
                <a:ea typeface="+mn-ea"/>
              </a:rPr>
              <a:t>Valsts atbalsts (32.punkts)</a:t>
            </a:r>
          </a:p>
        </p:txBody>
      </p:sp>
      <p:sp>
        <p:nvSpPr>
          <p:cNvPr id="6" name="TextBox 5">
            <a:extLst>
              <a:ext uri="{FF2B5EF4-FFF2-40B4-BE49-F238E27FC236}">
                <a16:creationId xmlns:a16="http://schemas.microsoft.com/office/drawing/2014/main" id="{ED52114A-9105-7456-77A9-4D2B930E2EB3}"/>
              </a:ext>
            </a:extLst>
          </p:cNvPr>
          <p:cNvSpPr txBox="1"/>
          <p:nvPr/>
        </p:nvSpPr>
        <p:spPr>
          <a:xfrm>
            <a:off x="838200" y="1690687"/>
            <a:ext cx="10679349" cy="3616375"/>
          </a:xfrm>
          <a:prstGeom prst="rect">
            <a:avLst/>
          </a:prstGeom>
          <a:noFill/>
        </p:spPr>
        <p:txBody>
          <a:bodyPr wrap="square">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lv-LV" altLang="lv-LV" sz="2000" b="1" i="0" strike="noStrike" cap="none" normalizeH="0" baseline="0" dirty="0">
                <a:ln>
                  <a:noFill/>
                </a:ln>
                <a:effectLst/>
                <a:latin typeface="Arial" panose="020B0604020202020204" pitchFamily="34" charset="0"/>
                <a:ea typeface="Times New Roman" panose="02020603050405020304" pitchFamily="18" charset="0"/>
              </a:rPr>
              <a:t>Paplašināts, uz kuriem valsts atbalsta regulējums neattieksies</a:t>
            </a:r>
            <a:r>
              <a:rPr kumimoji="0" lang="lv-LV" altLang="lv-LV" sz="2000" b="0" i="0" strike="noStrike" cap="none" normalizeH="0" baseline="0" dirty="0">
                <a:ln>
                  <a:noFill/>
                </a:ln>
                <a:effectLst/>
                <a:latin typeface="Arial" panose="020B0604020202020204" pitchFamily="34" charset="0"/>
                <a:ea typeface="Times New Roman" panose="02020603050405020304" pitchFamily="18" charset="0"/>
              </a:rPr>
              <a:t> - </a:t>
            </a:r>
            <a:r>
              <a:rPr lang="lv-LV" altLang="lv-LV" sz="2000" dirty="0">
                <a:latin typeface="Arial" panose="020B0604020202020204" pitchFamily="34" charset="0"/>
                <a:ea typeface="Times New Roman" panose="02020603050405020304" pitchFamily="18" charset="0"/>
              </a:rPr>
              <a:t>aktivitātē</a:t>
            </a:r>
            <a:r>
              <a:rPr lang="lv-LV" altLang="lv-LV" sz="2000" dirty="0">
                <a:latin typeface="Arial" panose="020B0604020202020204" pitchFamily="34" charset="0"/>
              </a:rPr>
              <a:t> «</a:t>
            </a:r>
            <a:r>
              <a:rPr lang="lv-LV" sz="2000" dirty="0">
                <a:latin typeface="Arial" panose="020B0604020202020204" pitchFamily="34" charset="0"/>
              </a:rPr>
              <a:t>Kopienu spēcinošas un vietas attīstību sekmējošas iniciatīvas» šiem atbalsta pretendentiem - </a:t>
            </a:r>
            <a:r>
              <a:rPr lang="lv-LV" altLang="lv-LV" sz="2000" dirty="0">
                <a:latin typeface="Arial" panose="020B0604020202020204" pitchFamily="34" charset="0"/>
              </a:rPr>
              <a:t>pašvaldībai</a:t>
            </a:r>
            <a:r>
              <a:rPr kumimoji="0" lang="lv-LV" altLang="lv-LV" sz="2000" b="0" i="0" strike="noStrike" cap="none" normalizeH="0" baseline="0" dirty="0">
                <a:ln>
                  <a:noFill/>
                </a:ln>
                <a:effectLst/>
                <a:latin typeface="Arial" panose="020B0604020202020204" pitchFamily="34" charset="0"/>
                <a:ea typeface="Times New Roman" panose="02020603050405020304" pitchFamily="18" charset="0"/>
              </a:rPr>
              <a:t>, </a:t>
            </a:r>
            <a:r>
              <a:rPr kumimoji="0" lang="lv-LV" altLang="lv-LV" sz="2000" b="0" i="0" u="sng" strike="noStrike" cap="none" normalizeH="0" baseline="0" dirty="0">
                <a:ln>
                  <a:noFill/>
                </a:ln>
                <a:solidFill>
                  <a:srgbClr val="008080"/>
                </a:solidFill>
                <a:effectLst/>
                <a:latin typeface="Arial" panose="020B0604020202020204" pitchFamily="34" charset="0"/>
                <a:ea typeface="Times New Roman" panose="02020603050405020304" pitchFamily="18" charset="0"/>
              </a:rPr>
              <a:t>reliģiskai organizācijai, biedrībai vai nodibinājumam, kas ieguvis sabiedriskā labuma organizācijas statusu</a:t>
            </a:r>
            <a:r>
              <a:rPr lang="lv-LV" altLang="lv-LV" sz="2000" dirty="0">
                <a:latin typeface="Arial" panose="020B0604020202020204" pitchFamily="34" charset="0"/>
                <a:ea typeface="Times New Roman" panose="02020603050405020304" pitchFamily="18" charset="0"/>
              </a:rPr>
              <a:t>.</a:t>
            </a:r>
            <a:endParaRPr kumimoji="0" lang="lv-LV" altLang="lv-LV" sz="2000" b="0" i="0" u="none" strike="noStrike" cap="none" normalizeH="0" baseline="0" dirty="0">
              <a:ln>
                <a:noFill/>
              </a:ln>
              <a:solidFill>
                <a:schemeClr val="tx1"/>
              </a:solidFill>
              <a:effectLst/>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lv-LV" altLang="lv-LV" sz="2000" dirty="0">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lv-LV" altLang="lv-LV" sz="2000" dirty="0">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lang="lv-LV" altLang="lv-LV" sz="2000" b="1" dirty="0" err="1">
                <a:latin typeface="Arial" panose="020B0604020202020204" pitchFamily="34" charset="0"/>
              </a:rPr>
              <a:t>Kumulēšana</a:t>
            </a:r>
            <a:r>
              <a:rPr lang="lv-LV" altLang="lv-LV" sz="2000" b="1" dirty="0">
                <a:latin typeface="Arial" panose="020B0604020202020204" pitchFamily="34" charset="0"/>
              </a:rPr>
              <a:t> (abām aktivitātēm) atbilstoši KLP SP regulā 2022/2472 noteiktām atbalsta intensitātēm (atsevišķos gadījumos augstākas):</a:t>
            </a:r>
          </a:p>
          <a:p>
            <a:pPr marL="0" marR="0" lvl="0" indent="0" algn="just" defTabSz="914400" rtl="0" eaLnBrk="0" fontAlgn="base" latinLnBrk="0" hangingPunct="0">
              <a:lnSpc>
                <a:spcPct val="100000"/>
              </a:lnSpc>
              <a:spcBef>
                <a:spcPct val="0"/>
              </a:spcBef>
              <a:spcAft>
                <a:spcPct val="0"/>
              </a:spcAft>
              <a:buClrTx/>
              <a:buSzTx/>
              <a:buFontTx/>
              <a:buNone/>
              <a:tabLst/>
            </a:pPr>
            <a:endParaRPr lang="lv-LV" altLang="lv-LV" sz="900" b="1" dirty="0">
              <a:latin typeface="Arial" panose="020B0604020202020204" pitchFamily="34" charset="0"/>
            </a:endParaRPr>
          </a:p>
          <a:p>
            <a:pPr algn="just" eaLnBrk="0" fontAlgn="base" hangingPunct="0">
              <a:spcBef>
                <a:spcPct val="0"/>
              </a:spcBef>
              <a:spcAft>
                <a:spcPct val="0"/>
              </a:spcAft>
            </a:pPr>
            <a:r>
              <a:rPr kumimoji="0" lang="lv-LV" altLang="lv-LV" sz="2000" b="0"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rPr>
              <a:t>32.4. atbalstu drīkst </a:t>
            </a:r>
            <a:r>
              <a:rPr kumimoji="0" lang="lv-LV" altLang="lv-LV" sz="2000" b="0" i="0" u="none" strike="noStrike" cap="none" normalizeH="0" baseline="0" dirty="0" err="1">
                <a:ln>
                  <a:noFill/>
                </a:ln>
                <a:solidFill>
                  <a:srgbClr val="333333"/>
                </a:solidFill>
                <a:effectLst/>
                <a:latin typeface="Arial" panose="020B0604020202020204" pitchFamily="34" charset="0"/>
                <a:ea typeface="Times New Roman" panose="02020603050405020304" pitchFamily="18" charset="0"/>
              </a:rPr>
              <a:t>kumulēt</a:t>
            </a:r>
            <a:r>
              <a:rPr kumimoji="0" lang="lv-LV" altLang="lv-LV" sz="2000" b="0"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rPr>
              <a:t> ar citā atbalsta programmā piešķirto finansējumu, ievērojot regulas 2022/2472 8. panta 4., 3., 5. un 7. punktā minētās prasības</a:t>
            </a:r>
            <a:r>
              <a:rPr kumimoji="0" lang="lv-LV" altLang="lv-LV" sz="2000" b="0" i="0" u="sng" strike="noStrike" cap="none" normalizeH="0" baseline="0" dirty="0">
                <a:ln>
                  <a:noFill/>
                </a:ln>
                <a:solidFill>
                  <a:srgbClr val="008080"/>
                </a:solidFill>
                <a:effectLst/>
                <a:latin typeface="Arial" panose="020B0604020202020204" pitchFamily="34" charset="0"/>
                <a:ea typeface="Times New Roman" panose="02020603050405020304" pitchFamily="18" charset="0"/>
              </a:rPr>
              <a:t> un nepārsniedzot regulas 2021/2115 73. pantā minēto atbalsta intensitāti</a:t>
            </a:r>
            <a:r>
              <a:rPr kumimoji="0" lang="lv-LV" altLang="lv-LV" sz="2000" b="0"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rPr>
              <a:t>;</a:t>
            </a:r>
            <a:endParaRPr kumimoji="0" lang="lv-LV" altLang="lv-LV" sz="20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9750856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41C791-EEEB-61E4-58E3-798F26EC6029}"/>
              </a:ext>
            </a:extLst>
          </p:cNvPr>
          <p:cNvSpPr>
            <a:spLocks noGrp="1"/>
          </p:cNvSpPr>
          <p:nvPr>
            <p:ph type="title"/>
          </p:nvPr>
        </p:nvSpPr>
        <p:spPr>
          <a:xfrm>
            <a:off x="838200" y="0"/>
            <a:ext cx="10515600" cy="1325563"/>
          </a:xfrm>
        </p:spPr>
        <p:txBody>
          <a:bodyPr/>
          <a:lstStyle/>
          <a:p>
            <a:pPr algn="ctr"/>
            <a:r>
              <a:rPr lang="lv-LV" sz="2000" dirty="0">
                <a:solidFill>
                  <a:srgbClr val="19486A"/>
                </a:solidFill>
                <a:latin typeface="Arial Black" panose="020B0A04020102020204" pitchFamily="34" charset="0"/>
                <a:ea typeface="+mn-ea"/>
              </a:rPr>
              <a:t>Iesniedzamie dokumenti par nekustamo īpašumu, kas nav atbalsta pretendenta īpašumā (48.3 un 49.3.apakšpunkts)</a:t>
            </a:r>
          </a:p>
        </p:txBody>
      </p:sp>
      <p:graphicFrame>
        <p:nvGraphicFramePr>
          <p:cNvPr id="6" name="Table 5">
            <a:extLst>
              <a:ext uri="{FF2B5EF4-FFF2-40B4-BE49-F238E27FC236}">
                <a16:creationId xmlns:a16="http://schemas.microsoft.com/office/drawing/2014/main" id="{DDF322FC-4DE8-729B-47C1-E3EF41C86145}"/>
              </a:ext>
            </a:extLst>
          </p:cNvPr>
          <p:cNvGraphicFramePr>
            <a:graphicFrameLocks noGrp="1"/>
          </p:cNvGraphicFramePr>
          <p:nvPr>
            <p:extLst>
              <p:ext uri="{D42A27DB-BD31-4B8C-83A1-F6EECF244321}">
                <p14:modId xmlns:p14="http://schemas.microsoft.com/office/powerpoint/2010/main" val="3116221595"/>
              </p:ext>
            </p:extLst>
          </p:nvPr>
        </p:nvGraphicFramePr>
        <p:xfrm>
          <a:off x="420220" y="1043548"/>
          <a:ext cx="11351559" cy="5428296"/>
        </p:xfrm>
        <a:graphic>
          <a:graphicData uri="http://schemas.openxmlformats.org/drawingml/2006/table">
            <a:tbl>
              <a:tblPr firstRow="1" bandRow="1">
                <a:tableStyleId>{5C22544A-7EE6-4342-B048-85BDC9FD1C3A}</a:tableStyleId>
              </a:tblPr>
              <a:tblGrid>
                <a:gridCol w="5684566">
                  <a:extLst>
                    <a:ext uri="{9D8B030D-6E8A-4147-A177-3AD203B41FA5}">
                      <a16:colId xmlns:a16="http://schemas.microsoft.com/office/drawing/2014/main" val="926652892"/>
                    </a:ext>
                  </a:extLst>
                </a:gridCol>
                <a:gridCol w="2212404">
                  <a:extLst>
                    <a:ext uri="{9D8B030D-6E8A-4147-A177-3AD203B41FA5}">
                      <a16:colId xmlns:a16="http://schemas.microsoft.com/office/drawing/2014/main" val="3232459126"/>
                    </a:ext>
                  </a:extLst>
                </a:gridCol>
                <a:gridCol w="1864214">
                  <a:extLst>
                    <a:ext uri="{9D8B030D-6E8A-4147-A177-3AD203B41FA5}">
                      <a16:colId xmlns:a16="http://schemas.microsoft.com/office/drawing/2014/main" val="2743141350"/>
                    </a:ext>
                  </a:extLst>
                </a:gridCol>
                <a:gridCol w="1590375">
                  <a:extLst>
                    <a:ext uri="{9D8B030D-6E8A-4147-A177-3AD203B41FA5}">
                      <a16:colId xmlns:a16="http://schemas.microsoft.com/office/drawing/2014/main" val="1646407541"/>
                    </a:ext>
                  </a:extLst>
                </a:gridCol>
              </a:tblGrid>
              <a:tr h="360602">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600" b="1" kern="1200" dirty="0">
                          <a:solidFill>
                            <a:schemeClr val="lt1"/>
                          </a:solidFill>
                          <a:latin typeface="+mn-lt"/>
                          <a:ea typeface="+mn-ea"/>
                          <a:cs typeface="+mn-cs"/>
                        </a:rPr>
                        <a:t>Projektā plānotā darbība</a:t>
                      </a:r>
                    </a:p>
                  </a:txBody>
                  <a:tcPr anchor="ctr"/>
                </a:tc>
                <a:tc rowSpan="2">
                  <a:txBody>
                    <a:bodyPr/>
                    <a:lstStyle/>
                    <a:p>
                      <a:pPr algn="ctr"/>
                      <a:r>
                        <a:rPr lang="lv-LV" sz="1600" dirty="0"/>
                        <a:t>Dokuments</a:t>
                      </a:r>
                    </a:p>
                  </a:txBody>
                  <a:tcPr anchor="ct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600" dirty="0"/>
                        <a:t>Noslēgšanas termiņš</a:t>
                      </a:r>
                    </a:p>
                  </a:txBody>
                  <a:tcPr anchor="ctr"/>
                </a:tc>
                <a:tc hMerge="1">
                  <a:txBody>
                    <a:bodyPr/>
                    <a:lstStyle/>
                    <a:p>
                      <a:endParaRPr lang="lv-LV" dirty="0"/>
                    </a:p>
                  </a:txBody>
                  <a:tcPr/>
                </a:tc>
                <a:extLst>
                  <a:ext uri="{0D108BD9-81ED-4DB2-BD59-A6C34878D82A}">
                    <a16:rowId xmlns:a16="http://schemas.microsoft.com/office/drawing/2014/main" val="3033379345"/>
                  </a:ext>
                </a:extLst>
              </a:tr>
              <a:tr h="821615">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lv-LV" sz="1800" dirty="0">
                        <a:latin typeface="Arial" panose="020B0604020202020204" pitchFamily="34" charset="0"/>
                        <a:cs typeface="Arial" panose="020B0604020202020204" pitchFamily="34" charset="0"/>
                      </a:endParaRPr>
                    </a:p>
                  </a:txBody>
                  <a:tcPr/>
                </a:tc>
                <a:tc vMerge="1">
                  <a:txBody>
                    <a:bodyPr/>
                    <a:lstStyle/>
                    <a:p>
                      <a:endParaRPr dirty="0"/>
                    </a:p>
                  </a:txBody>
                  <a:tcPr/>
                </a:tc>
                <a:tc>
                  <a:txBody>
                    <a:bodyPr/>
                    <a:lstStyle/>
                    <a:p>
                      <a:pPr algn="ctr"/>
                      <a:r>
                        <a:rPr lang="lv-LV" sz="1200" b="1" kern="1200" dirty="0">
                          <a:solidFill>
                            <a:schemeClr val="bg1"/>
                          </a:solidFill>
                          <a:latin typeface="+mn-lt"/>
                          <a:ea typeface="+mn-ea"/>
                          <a:cs typeface="+mn-cs"/>
                        </a:rPr>
                        <a:t>Projekta attiecināmās izmaksas līdz </a:t>
                      </a:r>
                    </a:p>
                    <a:p>
                      <a:pPr algn="ctr"/>
                      <a:r>
                        <a:rPr lang="lv-LV" sz="1200" b="1" kern="1200" dirty="0">
                          <a:solidFill>
                            <a:schemeClr val="bg1"/>
                          </a:solidFill>
                          <a:latin typeface="+mn-lt"/>
                          <a:ea typeface="+mn-ea"/>
                          <a:cs typeface="+mn-cs"/>
                        </a:rPr>
                        <a:t>50 000EUR</a:t>
                      </a:r>
                    </a:p>
                  </a:txBody>
                  <a:tcPr anchor="ctr">
                    <a:solidFill>
                      <a:schemeClr val="accent4">
                        <a:lumMod val="5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b="1" dirty="0">
                          <a:solidFill>
                            <a:schemeClr val="bg1"/>
                          </a:solidFill>
                        </a:rPr>
                        <a:t>Projekta attiecināmās izmaksas pārsniedz 50 000EUR</a:t>
                      </a:r>
                    </a:p>
                  </a:txBody>
                  <a:tcPr anchor="ctr">
                    <a:solidFill>
                      <a:schemeClr val="accent4">
                        <a:lumMod val="50000"/>
                      </a:schemeClr>
                    </a:solidFill>
                  </a:tcPr>
                </a:tc>
                <a:extLst>
                  <a:ext uri="{0D108BD9-81ED-4DB2-BD59-A6C34878D82A}">
                    <a16:rowId xmlns:a16="http://schemas.microsoft.com/office/drawing/2014/main" val="961333339"/>
                  </a:ext>
                </a:extLst>
              </a:tr>
              <a:tr h="558692">
                <a:tc>
                  <a:txBody>
                    <a:bodyPr/>
                    <a:lstStyle/>
                    <a:p>
                      <a:pPr marL="0" lvl="0" indent="0" algn="just" eaLnBrk="0" fontAlgn="base" hangingPunct="0">
                        <a:lnSpc>
                          <a:spcPct val="100000"/>
                        </a:lnSpc>
                        <a:spcBef>
                          <a:spcPct val="0"/>
                        </a:spcBef>
                        <a:spcAft>
                          <a:spcPct val="0"/>
                        </a:spcAft>
                        <a:buNone/>
                      </a:pPr>
                      <a:r>
                        <a:rPr lang="lv-LV" altLang="lv-LV" sz="1200" dirty="0">
                          <a:solidFill>
                            <a:srgbClr val="525252"/>
                          </a:solidFill>
                          <a:latin typeface="Arial" panose="020B0604020202020204" pitchFamily="34" charset="0"/>
                          <a:cs typeface="Arial" panose="020B0604020202020204" pitchFamily="34" charset="0"/>
                        </a:rPr>
                        <a:t>Ja nekustamo īpašumu, kurā paredzēts īstenot projektu un uzstādīt </a:t>
                      </a:r>
                      <a:r>
                        <a:rPr lang="lv-LV" altLang="lv-LV" sz="1200" b="1" dirty="0">
                          <a:solidFill>
                            <a:schemeClr val="tx1"/>
                          </a:solidFill>
                          <a:latin typeface="Arial" panose="020B0604020202020204" pitchFamily="34" charset="0"/>
                          <a:cs typeface="Arial" panose="020B0604020202020204" pitchFamily="34" charset="0"/>
                        </a:rPr>
                        <a:t>stacionāros pamatlīdzekļus</a:t>
                      </a:r>
                      <a:r>
                        <a:rPr lang="lv-LV" altLang="lv-LV" sz="1200" dirty="0">
                          <a:solidFill>
                            <a:srgbClr val="525252"/>
                          </a:solidFill>
                          <a:latin typeface="Arial" panose="020B0604020202020204" pitchFamily="34" charset="0"/>
                          <a:cs typeface="Arial" panose="020B0604020202020204" pitchFamily="34" charset="0"/>
                        </a:rPr>
                        <a:t>, atbalsta </a:t>
                      </a:r>
                      <a:r>
                        <a:rPr lang="lv-LV" altLang="lv-LV" sz="1200" kern="1200" dirty="0">
                          <a:solidFill>
                            <a:srgbClr val="525252"/>
                          </a:solidFill>
                          <a:latin typeface="Arial" panose="020B0604020202020204" pitchFamily="34" charset="0"/>
                          <a:ea typeface="+mn-ea"/>
                          <a:cs typeface="Arial" panose="020B0604020202020204" pitchFamily="34" charset="0"/>
                        </a:rPr>
                        <a:t>pretendents nomā </a:t>
                      </a:r>
                      <a:r>
                        <a:rPr lang="lv-LV" sz="1200" kern="1200" dirty="0">
                          <a:solidFill>
                            <a:srgbClr val="525252"/>
                          </a:solidFill>
                          <a:latin typeface="Arial" panose="020B0604020202020204" pitchFamily="34" charset="0"/>
                          <a:ea typeface="+mn-ea"/>
                          <a:cs typeface="Arial" panose="020B0604020202020204" pitchFamily="34" charset="0"/>
                        </a:rPr>
                        <a:t>– nomas līguma kopiju</a:t>
                      </a:r>
                    </a:p>
                  </a:txBody>
                  <a:tcPr/>
                </a:tc>
                <a:tc>
                  <a:txBody>
                    <a:bodyPr/>
                    <a:lstStyle/>
                    <a:p>
                      <a:pPr algn="ctr"/>
                      <a:r>
                        <a:rPr lang="lv-LV" sz="1400" dirty="0"/>
                        <a:t>Nomas līgums</a:t>
                      </a:r>
                    </a:p>
                  </a:txBody>
                  <a:tcPr anchor="ctr"/>
                </a:tc>
                <a:tc>
                  <a:txBody>
                    <a:bodyPr/>
                    <a:lstStyle/>
                    <a:p>
                      <a:pPr algn="ctr"/>
                      <a:r>
                        <a:rPr kumimoji="0" lang="lv-LV" sz="1400" b="0" i="0" u="sng" strike="noStrike" kern="1200" cap="none" normalizeH="0" baseline="0" dirty="0">
                          <a:ln>
                            <a:noFill/>
                          </a:ln>
                          <a:solidFill>
                            <a:srgbClr val="008080"/>
                          </a:solidFill>
                          <a:effectLst/>
                          <a:latin typeface="Arial" panose="020B0604020202020204" pitchFamily="34" charset="0"/>
                          <a:cs typeface="+mn-cs"/>
                        </a:rPr>
                        <a:t>5 gadi</a:t>
                      </a:r>
                    </a:p>
                  </a:txBody>
                  <a:tcPr anchor="ctr"/>
                </a:tc>
                <a:tc>
                  <a:txBody>
                    <a:bodyPr/>
                    <a:lstStyle/>
                    <a:p>
                      <a:pPr algn="ctr"/>
                      <a:r>
                        <a:rPr lang="lv-LV" sz="1400" dirty="0"/>
                        <a:t>7 gadi</a:t>
                      </a:r>
                    </a:p>
                  </a:txBody>
                  <a:tcPr anchor="ctr"/>
                </a:tc>
                <a:extLst>
                  <a:ext uri="{0D108BD9-81ED-4DB2-BD59-A6C34878D82A}">
                    <a16:rowId xmlns:a16="http://schemas.microsoft.com/office/drawing/2014/main" val="1440918410"/>
                  </a:ext>
                </a:extLst>
              </a:tr>
              <a:tr h="1186777">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lv-LV" altLang="lv-LV" sz="1200" dirty="0">
                          <a:solidFill>
                            <a:srgbClr val="525252"/>
                          </a:solidFill>
                          <a:latin typeface="Arial" panose="020B0604020202020204" pitchFamily="34" charset="0"/>
                          <a:cs typeface="Arial" panose="020B0604020202020204" pitchFamily="34" charset="0"/>
                        </a:rPr>
                        <a:t>Ja paredzēta</a:t>
                      </a:r>
                      <a:r>
                        <a:rPr lang="lv-LV" altLang="lv-LV" sz="1200" b="0" dirty="0">
                          <a:solidFill>
                            <a:srgbClr val="525252"/>
                          </a:solidFill>
                          <a:latin typeface="Arial" panose="020B0604020202020204" pitchFamily="34" charset="0"/>
                          <a:cs typeface="Arial" panose="020B0604020202020204" pitchFamily="34" charset="0"/>
                        </a:rPr>
                        <a:t> </a:t>
                      </a:r>
                      <a:r>
                        <a:rPr lang="lv-LV" altLang="lv-LV" sz="1200" kern="1200" dirty="0">
                          <a:solidFill>
                            <a:srgbClr val="525252"/>
                          </a:solidFill>
                          <a:latin typeface="Arial" panose="020B0604020202020204" pitchFamily="34" charset="0"/>
                          <a:ea typeface="+mn-ea"/>
                          <a:cs typeface="Arial" panose="020B0604020202020204" pitchFamily="34" charset="0"/>
                        </a:rPr>
                        <a:t>jauna </a:t>
                      </a:r>
                      <a:r>
                        <a:rPr lang="lv-LV" altLang="lv-LV" sz="1200" b="1" dirty="0">
                          <a:solidFill>
                            <a:schemeClr val="tx1"/>
                          </a:solidFill>
                          <a:latin typeface="Arial" panose="020B0604020202020204" pitchFamily="34" charset="0"/>
                          <a:cs typeface="Arial" panose="020B0604020202020204" pitchFamily="34" charset="0"/>
                        </a:rPr>
                        <a:t>būvniecība, </a:t>
                      </a:r>
                      <a:r>
                        <a:rPr lang="lv-LV" altLang="lv-LV" sz="1200" dirty="0">
                          <a:solidFill>
                            <a:srgbClr val="525252"/>
                          </a:solidFill>
                          <a:latin typeface="Arial" panose="020B0604020202020204" pitchFamily="34" charset="0"/>
                          <a:cs typeface="Arial" panose="020B0604020202020204" pitchFamily="34" charset="0"/>
                        </a:rPr>
                        <a:t>būves pārbūve, būves novietošana, būves ierīkošana, būves </a:t>
                      </a:r>
                      <a:r>
                        <a:rPr lang="lv-LV" altLang="lv-LV" sz="1200" kern="1200" dirty="0">
                          <a:solidFill>
                            <a:srgbClr val="525252"/>
                          </a:solidFill>
                          <a:latin typeface="Arial" panose="020B0604020202020204" pitchFamily="34" charset="0"/>
                          <a:ea typeface="+mn-ea"/>
                          <a:cs typeface="Arial" panose="020B0604020202020204" pitchFamily="34" charset="0"/>
                        </a:rPr>
                        <a:t>restaurācija vai būves atjaunošana un nekustamo īpašumu, kurā paredzēts īstenot projektu, atbalsta pretendents nomā - </a:t>
                      </a:r>
                      <a:r>
                        <a:rPr lang="lv-LV" sz="1200" kern="1200" dirty="0">
                          <a:solidFill>
                            <a:srgbClr val="525252"/>
                          </a:solidFill>
                          <a:latin typeface="Arial" panose="020B0604020202020204" pitchFamily="34" charset="0"/>
                          <a:ea typeface="+mn-ea"/>
                          <a:cs typeface="Arial" panose="020B0604020202020204" pitchFamily="34" charset="0"/>
                        </a:rPr>
                        <a:t>zemesgrāmatā reģistrētu ilgtermiņa nomas līgumu</a:t>
                      </a:r>
                      <a:r>
                        <a:rPr lang="lv-LV" altLang="lv-LV" sz="1200" kern="1200" dirty="0">
                          <a:solidFill>
                            <a:srgbClr val="525252"/>
                          </a:solidFill>
                          <a:latin typeface="Arial" panose="020B0604020202020204" pitchFamily="34" charset="0"/>
                          <a:ea typeface="+mn-ea"/>
                          <a:cs typeface="Arial" panose="020B0604020202020204" pitchFamily="34" charset="0"/>
                        </a:rPr>
                        <a:t>.</a:t>
                      </a:r>
                    </a:p>
                    <a:p>
                      <a:pPr marL="0" marR="0" lvl="0" indent="0" algn="just" defTabSz="914400" rtl="0" eaLnBrk="1" fontAlgn="auto" latinLnBrk="0" hangingPunct="1">
                        <a:lnSpc>
                          <a:spcPct val="100000"/>
                        </a:lnSpc>
                        <a:spcBef>
                          <a:spcPts val="0"/>
                        </a:spcBef>
                        <a:spcAft>
                          <a:spcPts val="0"/>
                        </a:spcAft>
                        <a:buClrTx/>
                        <a:buSzTx/>
                        <a:buFontTx/>
                        <a:buNone/>
                        <a:tabLst/>
                        <a:defRPr/>
                      </a:pPr>
                      <a:r>
                        <a:rPr lang="lv-LV" altLang="lv-LV" sz="1200" b="1" kern="1200" dirty="0">
                          <a:solidFill>
                            <a:srgbClr val="525252"/>
                          </a:solidFill>
                          <a:latin typeface="Arial" panose="020B0604020202020204" pitchFamily="34" charset="0"/>
                          <a:ea typeface="+mn-ea"/>
                          <a:cs typeface="Arial" panose="020B0604020202020204" pitchFamily="34" charset="0"/>
                        </a:rPr>
                        <a:t>Nomas līgumu iesniedz kopā ar projekta iesniegumu vai pirms projekta īstenošanas uzsākšanas</a:t>
                      </a:r>
                      <a:endParaRPr lang="lv-LV" sz="1200" b="1" dirty="0">
                        <a:latin typeface="Arial" panose="020B0604020202020204" pitchFamily="34" charset="0"/>
                        <a:cs typeface="Arial" panose="020B0604020202020204" pitchFamily="34" charset="0"/>
                      </a:endParaRPr>
                    </a:p>
                  </a:txBody>
                  <a:tcPr/>
                </a:tc>
                <a:tc>
                  <a:txBody>
                    <a:bodyPr/>
                    <a:lstStyle/>
                    <a:p>
                      <a:pPr algn="ctr"/>
                      <a:r>
                        <a:rPr lang="lv-LV" sz="1400" dirty="0"/>
                        <a:t>Nomas līgums reģistrēts zemesgrāmatā</a:t>
                      </a:r>
                    </a:p>
                  </a:txBody>
                  <a:tcPr anchor="ctr"/>
                </a:tc>
                <a:tc>
                  <a:txBody>
                    <a:bodyPr/>
                    <a:lstStyle/>
                    <a:p>
                      <a:pPr algn="ctr"/>
                      <a:r>
                        <a:rPr kumimoji="0" lang="lv-LV" sz="1400" b="0" i="0" u="sng" strike="noStrike" kern="1200" cap="none" normalizeH="0" baseline="0" dirty="0">
                          <a:ln>
                            <a:noFill/>
                          </a:ln>
                          <a:solidFill>
                            <a:srgbClr val="008080"/>
                          </a:solidFill>
                          <a:effectLst/>
                          <a:latin typeface="Arial" panose="020B0604020202020204" pitchFamily="34" charset="0"/>
                          <a:cs typeface="+mn-cs"/>
                        </a:rPr>
                        <a:t>5 gadi</a:t>
                      </a:r>
                    </a:p>
                  </a:txBody>
                  <a:tcPr anchor="ctr"/>
                </a:tc>
                <a:tc>
                  <a:txBody>
                    <a:bodyPr/>
                    <a:lstStyle/>
                    <a:p>
                      <a:pPr algn="ctr"/>
                      <a:r>
                        <a:rPr lang="lv-LV" sz="1400" dirty="0"/>
                        <a:t>7 gadi</a:t>
                      </a:r>
                    </a:p>
                  </a:txBody>
                  <a:tcPr anchor="ctr"/>
                </a:tc>
                <a:extLst>
                  <a:ext uri="{0D108BD9-81ED-4DB2-BD59-A6C34878D82A}">
                    <a16:rowId xmlns:a16="http://schemas.microsoft.com/office/drawing/2014/main" val="2443692362"/>
                  </a:ext>
                </a:extLst>
              </a:tr>
              <a:tr h="851552">
                <a:tc>
                  <a:txBody>
                    <a:bodyPr/>
                    <a:lstStyle/>
                    <a:p>
                      <a:pPr algn="just"/>
                      <a:r>
                        <a:rPr lang="lv-LV" altLang="lv-LV" sz="1200" kern="1200" dirty="0">
                          <a:solidFill>
                            <a:srgbClr val="525252"/>
                          </a:solidFill>
                          <a:latin typeface="Arial" panose="020B0604020202020204" pitchFamily="34" charset="0"/>
                          <a:ea typeface="+mn-ea"/>
                          <a:cs typeface="Arial" panose="020B0604020202020204" pitchFamily="34" charset="0"/>
                        </a:rPr>
                        <a:t>Ja paredzēta tādu </a:t>
                      </a:r>
                      <a:r>
                        <a:rPr lang="lv-LV" altLang="lv-LV" sz="1200" b="1" kern="1200" dirty="0">
                          <a:solidFill>
                            <a:schemeClr val="tx1"/>
                          </a:solidFill>
                          <a:latin typeface="Arial" panose="020B0604020202020204" pitchFamily="34" charset="0"/>
                          <a:ea typeface="+mn-ea"/>
                          <a:cs typeface="Arial" panose="020B0604020202020204" pitchFamily="34" charset="0"/>
                        </a:rPr>
                        <a:t>pamatlīdzekļu iegāde, kuri nav stacionāri novietojami </a:t>
                      </a:r>
                      <a:r>
                        <a:rPr lang="lv-LV" altLang="lv-LV" sz="1200" kern="1200" dirty="0">
                          <a:solidFill>
                            <a:srgbClr val="525252"/>
                          </a:solidFill>
                          <a:latin typeface="Arial" panose="020B0604020202020204" pitchFamily="34" charset="0"/>
                          <a:ea typeface="+mn-ea"/>
                          <a:cs typeface="Arial" panose="020B0604020202020204" pitchFamily="34" charset="0"/>
                        </a:rPr>
                        <a:t>(ja vien projektā plānotās aktivitātes neīsteno noteiktā telpā), atbalsta pretendents nomas līguma vietā iesniedz saskaņojumu ar nekustamā īpašuma īpašnieku par pamatlīdzekļu novietošanu vai uzglabāšanu. </a:t>
                      </a:r>
                      <a:endParaRPr lang="lv-LV" sz="1200" kern="1200" dirty="0">
                        <a:solidFill>
                          <a:srgbClr val="525252"/>
                        </a:solidFill>
                        <a:latin typeface="Arial" panose="020B0604020202020204" pitchFamily="34" charset="0"/>
                        <a:ea typeface="+mn-ea"/>
                        <a:cs typeface="Arial" panose="020B0604020202020204" pitchFamily="34" charset="0"/>
                      </a:endParaRPr>
                    </a:p>
                  </a:txBody>
                  <a:tcPr/>
                </a:tc>
                <a:tc>
                  <a:txBody>
                    <a:bodyPr/>
                    <a:lstStyle/>
                    <a:p>
                      <a:pPr algn="ctr"/>
                      <a:r>
                        <a:rPr lang="lv-LV" sz="1400" dirty="0"/>
                        <a:t>Saskaņojums</a:t>
                      </a:r>
                    </a:p>
                  </a:txBody>
                  <a:tcPr anchor="ctr"/>
                </a:tc>
                <a:tc>
                  <a:txBody>
                    <a:bodyPr/>
                    <a:lstStyle/>
                    <a:p>
                      <a:pPr algn="ctr"/>
                      <a:r>
                        <a:rPr kumimoji="0" lang="lv-LV" sz="1400" b="0" i="0" u="sng" strike="noStrike" kern="1200" cap="none" normalizeH="0" baseline="0" dirty="0">
                          <a:ln>
                            <a:noFill/>
                          </a:ln>
                          <a:solidFill>
                            <a:srgbClr val="008080"/>
                          </a:solidFill>
                          <a:effectLst/>
                          <a:latin typeface="Arial" panose="020B0604020202020204" pitchFamily="34" charset="0"/>
                          <a:cs typeface="+mn-cs"/>
                        </a:rPr>
                        <a:t>5 gadi</a:t>
                      </a:r>
                    </a:p>
                  </a:txBody>
                  <a:tcPr anchor="ctr"/>
                </a:tc>
                <a:tc>
                  <a:txBody>
                    <a:bodyPr/>
                    <a:lstStyle/>
                    <a:p>
                      <a:pPr algn="ctr"/>
                      <a:r>
                        <a:rPr lang="lv-LV" sz="1400" dirty="0"/>
                        <a:t>7 gadi</a:t>
                      </a:r>
                    </a:p>
                  </a:txBody>
                  <a:tcPr anchor="ctr"/>
                </a:tc>
                <a:extLst>
                  <a:ext uri="{0D108BD9-81ED-4DB2-BD59-A6C34878D82A}">
                    <a16:rowId xmlns:a16="http://schemas.microsoft.com/office/drawing/2014/main" val="1246006196"/>
                  </a:ext>
                </a:extLst>
              </a:tr>
              <a:tr h="365610">
                <a:tc gridSpan="4">
                  <a:txBody>
                    <a:bodyPr/>
                    <a:lstStyle/>
                    <a:p>
                      <a:r>
                        <a:rPr lang="lv-LV" altLang="lv-LV" sz="1200" b="1" kern="1200" dirty="0">
                          <a:solidFill>
                            <a:schemeClr val="tx1"/>
                          </a:solidFill>
                          <a:latin typeface="Arial" panose="020B0604020202020204" pitchFamily="34" charset="0"/>
                          <a:ea typeface="+mn-ea"/>
                          <a:cs typeface="Arial" panose="020B0604020202020204" pitchFamily="34" charset="0"/>
                        </a:rPr>
                        <a:t>Aktivitātē «</a:t>
                      </a:r>
                      <a:r>
                        <a:rPr lang="lv-LV" sz="1200" b="1" kern="1200" dirty="0">
                          <a:solidFill>
                            <a:schemeClr val="tx1"/>
                          </a:solidFill>
                          <a:latin typeface="Arial" panose="020B0604020202020204" pitchFamily="34" charset="0"/>
                          <a:ea typeface="+mn-ea"/>
                          <a:cs typeface="Arial" panose="020B0604020202020204" pitchFamily="34" charset="0"/>
                        </a:rPr>
                        <a:t>Kopienu spēcinošas un vietas attīstību sekmējošas iniciatīvas» arī šie gadījumi:</a:t>
                      </a:r>
                    </a:p>
                  </a:txBody>
                  <a:tcPr anchor="ctr"/>
                </a:tc>
                <a:tc hMerge="1">
                  <a:txBody>
                    <a:bodyPr/>
                    <a:lstStyle/>
                    <a:p>
                      <a:pPr marL="0" algn="ctr" defTabSz="914400" rtl="0" eaLnBrk="1" latinLnBrk="0" hangingPunct="1"/>
                      <a:endParaRPr lang="lv-LV" sz="1400" kern="1200" dirty="0">
                        <a:solidFill>
                          <a:schemeClr val="dk1"/>
                        </a:solidFill>
                        <a:latin typeface="+mn-lt"/>
                        <a:ea typeface="+mn-ea"/>
                        <a:cs typeface="+mn-cs"/>
                      </a:endParaRPr>
                    </a:p>
                  </a:txBody>
                  <a:tcPr/>
                </a:tc>
                <a:tc hMerge="1">
                  <a:txBody>
                    <a:bodyPr/>
                    <a:lstStyle/>
                    <a:p>
                      <a:pPr marL="0" algn="ctr" defTabSz="914400" rtl="0" eaLnBrk="1" latinLnBrk="0" hangingPunct="1"/>
                      <a:endParaRPr lang="lv-LV" sz="1400" kern="1200" dirty="0">
                        <a:solidFill>
                          <a:schemeClr val="dk1"/>
                        </a:solidFill>
                        <a:latin typeface="+mn-lt"/>
                        <a:ea typeface="+mn-ea"/>
                        <a:cs typeface="+mn-cs"/>
                      </a:endParaRPr>
                    </a:p>
                  </a:txBody>
                  <a:tcPr/>
                </a:tc>
                <a:tc hMerge="1">
                  <a:txBody>
                    <a:bodyPr/>
                    <a:lstStyle/>
                    <a:p>
                      <a:pPr algn="ctr"/>
                      <a:endParaRPr lang="lv-LV" dirty="0"/>
                    </a:p>
                  </a:txBody>
                  <a:tcPr/>
                </a:tc>
                <a:extLst>
                  <a:ext uri="{0D108BD9-81ED-4DB2-BD59-A6C34878D82A}">
                    <a16:rowId xmlns:a16="http://schemas.microsoft.com/office/drawing/2014/main" val="884213394"/>
                  </a:ext>
                </a:extLst>
              </a:tr>
              <a:tr h="639034">
                <a:tc>
                  <a:txBody>
                    <a:bodyPr/>
                    <a:lstStyle/>
                    <a:p>
                      <a:pPr algn="just"/>
                      <a:r>
                        <a:rPr lang="lv-LV" sz="1200" kern="1200" dirty="0">
                          <a:solidFill>
                            <a:srgbClr val="525252"/>
                          </a:solidFill>
                          <a:latin typeface="Arial" panose="020B0604020202020204" pitchFamily="34" charset="0"/>
                          <a:ea typeface="+mn-ea"/>
                          <a:cs typeface="Arial" panose="020B0604020202020204" pitchFamily="34" charset="0"/>
                        </a:rPr>
                        <a:t>Ja nekustamais īpašums, kurā īsteno projektu, ir </a:t>
                      </a:r>
                      <a:r>
                        <a:rPr lang="lv-LV" sz="1200" b="1" kern="1200" dirty="0">
                          <a:solidFill>
                            <a:schemeClr val="tx1"/>
                          </a:solidFill>
                          <a:latin typeface="Arial" panose="020B0604020202020204" pitchFamily="34" charset="0"/>
                          <a:ea typeface="+mn-ea"/>
                          <a:cs typeface="Arial" panose="020B0604020202020204" pitchFamily="34" charset="0"/>
                        </a:rPr>
                        <a:t>valsts vai pašvaldības īpašumā vai valdījumā</a:t>
                      </a:r>
                      <a:r>
                        <a:rPr lang="lv-LV" sz="1200" kern="1200" dirty="0">
                          <a:solidFill>
                            <a:srgbClr val="525252"/>
                          </a:solidFill>
                          <a:latin typeface="Arial" panose="020B0604020202020204" pitchFamily="34" charset="0"/>
                          <a:ea typeface="+mn-ea"/>
                          <a:cs typeface="Arial" panose="020B0604020202020204" pitchFamily="34" charset="0"/>
                        </a:rPr>
                        <a:t>, atbalsta pretendents var iesniegt patapinājuma līguma kopiju</a:t>
                      </a:r>
                    </a:p>
                  </a:txBody>
                  <a:tcPr/>
                </a:tc>
                <a:tc>
                  <a:txBody>
                    <a:bodyPr/>
                    <a:lstStyle/>
                    <a:p>
                      <a:pPr marL="0" algn="ctr" defTabSz="914400" rtl="0" eaLnBrk="1" latinLnBrk="0" hangingPunct="1"/>
                      <a:r>
                        <a:rPr lang="lv-LV" sz="1400" kern="1200" dirty="0">
                          <a:solidFill>
                            <a:schemeClr val="dk1"/>
                          </a:solidFill>
                          <a:latin typeface="+mn-lt"/>
                          <a:ea typeface="+mn-ea"/>
                          <a:cs typeface="+mn-cs"/>
                        </a:rPr>
                        <a:t>Patapinājums</a:t>
                      </a:r>
                    </a:p>
                  </a:txBody>
                  <a:tcPr anchor="ctr"/>
                </a:tc>
                <a:tc>
                  <a:txBody>
                    <a:bodyPr/>
                    <a:lstStyle/>
                    <a:p>
                      <a:pPr marL="0" algn="ctr" defTabSz="914400" rtl="0" eaLnBrk="1" latinLnBrk="0" hangingPunct="1"/>
                      <a:r>
                        <a:rPr kumimoji="0" lang="lv-LV" sz="1400" b="0" i="0" u="sng" strike="noStrike" kern="1200" cap="none" normalizeH="0" baseline="0" dirty="0">
                          <a:ln>
                            <a:noFill/>
                          </a:ln>
                          <a:solidFill>
                            <a:srgbClr val="008080"/>
                          </a:solidFill>
                          <a:effectLst/>
                          <a:latin typeface="Arial" panose="020B0604020202020204" pitchFamily="34" charset="0"/>
                          <a:ea typeface="+mn-ea"/>
                          <a:cs typeface="+mn-cs"/>
                        </a:rPr>
                        <a:t>5 gadi</a:t>
                      </a:r>
                    </a:p>
                  </a:txBody>
                  <a:tcPr anchor="ctr"/>
                </a:tc>
                <a:tc>
                  <a:txBody>
                    <a:bodyPr/>
                    <a:lstStyle/>
                    <a:p>
                      <a:pPr algn="ctr"/>
                      <a:r>
                        <a:rPr lang="lv-LV" dirty="0"/>
                        <a:t>-</a:t>
                      </a:r>
                    </a:p>
                  </a:txBody>
                  <a:tcPr anchor="ctr"/>
                </a:tc>
                <a:extLst>
                  <a:ext uri="{0D108BD9-81ED-4DB2-BD59-A6C34878D82A}">
                    <a16:rowId xmlns:a16="http://schemas.microsoft.com/office/drawing/2014/main" val="1755030850"/>
                  </a:ext>
                </a:extLst>
              </a:tr>
              <a:tr h="639034">
                <a:tc>
                  <a:txBody>
                    <a:bodyPr/>
                    <a:lstStyle/>
                    <a:p>
                      <a:pPr algn="just"/>
                      <a:r>
                        <a:rPr lang="lv-LV" sz="1200" kern="1200" dirty="0">
                          <a:solidFill>
                            <a:srgbClr val="525252"/>
                          </a:solidFill>
                          <a:latin typeface="Arial" panose="020B0604020202020204" pitchFamily="34" charset="0"/>
                          <a:ea typeface="+mn-ea"/>
                          <a:cs typeface="Arial" panose="020B0604020202020204" pitchFamily="34" charset="0"/>
                        </a:rPr>
                        <a:t>Ja paredzēta </a:t>
                      </a:r>
                      <a:r>
                        <a:rPr lang="lv-LV" sz="1200" b="1" kern="1200" dirty="0">
                          <a:solidFill>
                            <a:schemeClr val="tx1"/>
                          </a:solidFill>
                          <a:latin typeface="Arial" panose="020B0604020202020204" pitchFamily="34" charset="0"/>
                          <a:ea typeface="+mn-ea"/>
                          <a:cs typeface="Arial" panose="020B0604020202020204" pitchFamily="34" charset="0"/>
                        </a:rPr>
                        <a:t>atsevišķu labiekārtojuma elementu ierīkošana</a:t>
                      </a:r>
                      <a:r>
                        <a:rPr lang="lv-LV" sz="1200" kern="1200" dirty="0">
                          <a:solidFill>
                            <a:srgbClr val="525252"/>
                          </a:solidFill>
                          <a:latin typeface="Arial" panose="020B0604020202020204" pitchFamily="34" charset="0"/>
                          <a:ea typeface="+mn-ea"/>
                          <a:cs typeface="Arial" panose="020B0604020202020204" pitchFamily="34" charset="0"/>
                        </a:rPr>
                        <a:t>, </a:t>
                      </a:r>
                      <a:r>
                        <a:rPr lang="lv-LV" altLang="lv-LV" sz="1200" kern="1200" dirty="0">
                          <a:solidFill>
                            <a:srgbClr val="525252"/>
                          </a:solidFill>
                          <a:latin typeface="Arial" panose="020B0604020202020204" pitchFamily="34" charset="0"/>
                          <a:ea typeface="+mn-ea"/>
                          <a:cs typeface="Arial" panose="020B0604020202020204" pitchFamily="34" charset="0"/>
                        </a:rPr>
                        <a:t>atbalsta pretendents nomas līguma vietā iesniedz saskaņojumu ar nekustamā īpašuma īpašnieku par </a:t>
                      </a:r>
                      <a:r>
                        <a:rPr lang="lv-LV" sz="1200" kern="1200" dirty="0">
                          <a:solidFill>
                            <a:srgbClr val="525252"/>
                          </a:solidFill>
                          <a:latin typeface="Arial" panose="020B0604020202020204" pitchFamily="34" charset="0"/>
                          <a:ea typeface="+mn-ea"/>
                          <a:cs typeface="Arial" panose="020B0604020202020204" pitchFamily="34" charset="0"/>
                        </a:rPr>
                        <a:t>atsevišķu labiekārtojuma elementu ierīkošanu</a:t>
                      </a:r>
                    </a:p>
                  </a:txBody>
                  <a:tcPr/>
                </a:tc>
                <a:tc>
                  <a:txBody>
                    <a:bodyPr/>
                    <a:lstStyle/>
                    <a:p>
                      <a:pPr algn="ctr"/>
                      <a:r>
                        <a:rPr lang="lv-LV" sz="1400" dirty="0"/>
                        <a:t>Saskaņojums</a:t>
                      </a:r>
                    </a:p>
                  </a:txBody>
                  <a:tcPr anchor="ctr"/>
                </a:tc>
                <a:tc>
                  <a:txBody>
                    <a:bodyPr/>
                    <a:lstStyle/>
                    <a:p>
                      <a:pPr algn="ctr"/>
                      <a:r>
                        <a:rPr kumimoji="0" lang="lv-LV" sz="1400" b="0" i="0" u="sng" strike="noStrike" kern="1200" cap="none" normalizeH="0" baseline="0" dirty="0">
                          <a:ln>
                            <a:noFill/>
                          </a:ln>
                          <a:solidFill>
                            <a:srgbClr val="008080"/>
                          </a:solidFill>
                          <a:effectLst/>
                          <a:latin typeface="Arial" panose="020B0604020202020204" pitchFamily="34" charset="0"/>
                          <a:ea typeface="+mn-ea"/>
                          <a:cs typeface="+mn-cs"/>
                        </a:rPr>
                        <a:t>5 gadi</a:t>
                      </a:r>
                    </a:p>
                  </a:txBody>
                  <a:tcPr anchor="ctr"/>
                </a:tc>
                <a:tc>
                  <a:txBody>
                    <a:bodyPr/>
                    <a:lstStyle/>
                    <a:p>
                      <a:pPr algn="ctr"/>
                      <a:r>
                        <a:rPr lang="lv-LV" sz="1400" dirty="0"/>
                        <a:t>7 gadi</a:t>
                      </a:r>
                    </a:p>
                  </a:txBody>
                  <a:tcPr anchor="ctr"/>
                </a:tc>
                <a:extLst>
                  <a:ext uri="{0D108BD9-81ED-4DB2-BD59-A6C34878D82A}">
                    <a16:rowId xmlns:a16="http://schemas.microsoft.com/office/drawing/2014/main" val="3012282685"/>
                  </a:ext>
                </a:extLst>
              </a:tr>
            </a:tbl>
          </a:graphicData>
        </a:graphic>
      </p:graphicFrame>
    </p:spTree>
    <p:extLst>
      <p:ext uri="{BB962C8B-B14F-4D97-AF65-F5344CB8AC3E}">
        <p14:creationId xmlns:p14="http://schemas.microsoft.com/office/powerpoint/2010/main" val="38985522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16C584-4958-A7D7-78AB-36EE8339D338}"/>
              </a:ext>
            </a:extLst>
          </p:cNvPr>
          <p:cNvSpPr>
            <a:spLocks noGrp="1"/>
          </p:cNvSpPr>
          <p:nvPr>
            <p:ph type="title"/>
          </p:nvPr>
        </p:nvSpPr>
        <p:spPr>
          <a:xfrm>
            <a:off x="533400" y="-176769"/>
            <a:ext cx="10515600" cy="1325563"/>
          </a:xfrm>
        </p:spPr>
        <p:txBody>
          <a:bodyPr>
            <a:normAutofit/>
          </a:bodyPr>
          <a:lstStyle/>
          <a:p>
            <a:pPr algn="ctr"/>
            <a:r>
              <a:rPr lang="lv-LV" sz="2400" dirty="0">
                <a:solidFill>
                  <a:srgbClr val="19486A"/>
                </a:solidFill>
                <a:latin typeface="Arial Black" panose="020B0A04020102020204" pitchFamily="34" charset="0"/>
              </a:rPr>
              <a:t>Iesniedzamie dokumenti par būvniecību</a:t>
            </a:r>
            <a:endParaRPr lang="lv-LV" sz="2400" dirty="0"/>
          </a:p>
        </p:txBody>
      </p:sp>
      <p:graphicFrame>
        <p:nvGraphicFramePr>
          <p:cNvPr id="4" name="Content Placeholder 3">
            <a:extLst>
              <a:ext uri="{FF2B5EF4-FFF2-40B4-BE49-F238E27FC236}">
                <a16:creationId xmlns:a16="http://schemas.microsoft.com/office/drawing/2014/main" id="{B9BA92AF-8334-D4AB-64E8-1CF7F682125A}"/>
              </a:ext>
            </a:extLst>
          </p:cNvPr>
          <p:cNvGraphicFramePr>
            <a:graphicFrameLocks noGrp="1"/>
          </p:cNvGraphicFramePr>
          <p:nvPr>
            <p:ph idx="1"/>
            <p:extLst>
              <p:ext uri="{D42A27DB-BD31-4B8C-83A1-F6EECF244321}">
                <p14:modId xmlns:p14="http://schemas.microsoft.com/office/powerpoint/2010/main" val="3045963240"/>
              </p:ext>
            </p:extLst>
          </p:nvPr>
        </p:nvGraphicFramePr>
        <p:xfrm>
          <a:off x="726141" y="891485"/>
          <a:ext cx="10627659" cy="4736631"/>
        </p:xfrm>
        <a:graphic>
          <a:graphicData uri="http://schemas.openxmlformats.org/drawingml/2006/table">
            <a:tbl>
              <a:tblPr firstRow="1" bandRow="1">
                <a:tableStyleId>{5C22544A-7EE6-4342-B048-85BDC9FD1C3A}</a:tableStyleId>
              </a:tblPr>
              <a:tblGrid>
                <a:gridCol w="3864604">
                  <a:extLst>
                    <a:ext uri="{9D8B030D-6E8A-4147-A177-3AD203B41FA5}">
                      <a16:colId xmlns:a16="http://schemas.microsoft.com/office/drawing/2014/main" val="3033416972"/>
                    </a:ext>
                  </a:extLst>
                </a:gridCol>
                <a:gridCol w="3344368">
                  <a:extLst>
                    <a:ext uri="{9D8B030D-6E8A-4147-A177-3AD203B41FA5}">
                      <a16:colId xmlns:a16="http://schemas.microsoft.com/office/drawing/2014/main" val="1770020306"/>
                    </a:ext>
                  </a:extLst>
                </a:gridCol>
                <a:gridCol w="3418687">
                  <a:extLst>
                    <a:ext uri="{9D8B030D-6E8A-4147-A177-3AD203B41FA5}">
                      <a16:colId xmlns:a16="http://schemas.microsoft.com/office/drawing/2014/main" val="1795770693"/>
                    </a:ext>
                  </a:extLst>
                </a:gridCol>
              </a:tblGrid>
              <a:tr h="352911">
                <a:tc rowSpan="2">
                  <a:txBody>
                    <a:bodyPr/>
                    <a:lstStyle/>
                    <a:p>
                      <a:pPr algn="ctr"/>
                      <a:r>
                        <a:rPr lang="lv-LV" sz="1200" kern="1200" dirty="0">
                          <a:solidFill>
                            <a:schemeClr val="bg1"/>
                          </a:solidFill>
                          <a:latin typeface="Arial" panose="020B0604020202020204" pitchFamily="34" charset="0"/>
                          <a:ea typeface="+mn-ea"/>
                          <a:cs typeface="+mn-cs"/>
                        </a:rPr>
                        <a:t>Jauna būvniecība, būves atjaunošana, būves restaurācija, būves ierīkošana, būves novietošana vai pārbūve vai būvmateriālu iegāde</a:t>
                      </a:r>
                    </a:p>
                    <a:p>
                      <a:pPr algn="ctr"/>
                      <a:r>
                        <a:rPr lang="lv-LV" sz="1200" b="0" i="0" kern="1200" dirty="0">
                          <a:solidFill>
                            <a:schemeClr val="bg1"/>
                          </a:solidFill>
                          <a:effectLst/>
                          <a:latin typeface="Arial" panose="020B0604020202020204" pitchFamily="34" charset="0"/>
                          <a:ea typeface="+mn-ea"/>
                          <a:cs typeface="+mn-cs"/>
                        </a:rPr>
                        <a:t>(33.2., 33.3. un 35.2., 35.3.)</a:t>
                      </a:r>
                      <a:endParaRPr lang="lv-LV" sz="1200" b="0" i="0" kern="1200" dirty="0">
                        <a:solidFill>
                          <a:schemeClr val="bg1"/>
                        </a:solidFill>
                        <a:effectLst/>
                        <a:latin typeface="Arial" panose="020B0604020202020204" pitchFamily="34" charset="0"/>
                        <a:ea typeface="+mn-ea"/>
                        <a:cs typeface="Arial" panose="020B0604020202020204" pitchFamily="34" charset="0"/>
                      </a:endParaRPr>
                    </a:p>
                  </a:txBody>
                  <a:tcPr anchor="ctr"/>
                </a:tc>
                <a:tc gridSpan="2">
                  <a:txBody>
                    <a:bodyPr/>
                    <a:lstStyle/>
                    <a:p>
                      <a:pPr algn="ctr"/>
                      <a:r>
                        <a:rPr lang="lv-LV" dirty="0"/>
                        <a:t>Iesniedzamie dokumenti </a:t>
                      </a:r>
                    </a:p>
                  </a:txBody>
                  <a:tcPr/>
                </a:tc>
                <a:tc hMerge="1">
                  <a:txBody>
                    <a:bodyPr/>
                    <a:lstStyle/>
                    <a:p>
                      <a:endParaRPr lang="lv-LV" dirty="0"/>
                    </a:p>
                  </a:txBody>
                  <a:tcPr/>
                </a:tc>
                <a:extLst>
                  <a:ext uri="{0D108BD9-81ED-4DB2-BD59-A6C34878D82A}">
                    <a16:rowId xmlns:a16="http://schemas.microsoft.com/office/drawing/2014/main" val="3638717054"/>
                  </a:ext>
                </a:extLst>
              </a:tr>
              <a:tr h="1123023">
                <a:tc vMerge="1">
                  <a:txBody>
                    <a:bodyPr/>
                    <a:lstStyle/>
                    <a:p>
                      <a:endParaRPr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altLang="lv-LV" sz="1400" dirty="0">
                          <a:solidFill>
                            <a:schemeClr val="bg1"/>
                          </a:solidFill>
                          <a:latin typeface="Arial" panose="020B0604020202020204" pitchFamily="34" charset="0"/>
                          <a:cs typeface="Arial" panose="020B0604020202020204" pitchFamily="34" charset="0"/>
                        </a:rPr>
                        <a:t>Iepirkuma procedūru apliecinoši dokumenti </a:t>
                      </a:r>
                    </a:p>
                    <a:p>
                      <a:pPr marL="0" marR="0" lvl="0" indent="0" algn="ctr" defTabSz="914400" rtl="0" eaLnBrk="1" fontAlgn="auto" latinLnBrk="0" hangingPunct="1">
                        <a:lnSpc>
                          <a:spcPct val="100000"/>
                        </a:lnSpc>
                        <a:spcBef>
                          <a:spcPts val="0"/>
                        </a:spcBef>
                        <a:spcAft>
                          <a:spcPts val="0"/>
                        </a:spcAft>
                        <a:buClrTx/>
                        <a:buSzTx/>
                        <a:buFontTx/>
                        <a:buNone/>
                        <a:tabLst/>
                        <a:defRPr/>
                      </a:pPr>
                      <a:r>
                        <a:rPr lang="lv-LV" altLang="lv-LV" sz="1200" b="0" dirty="0">
                          <a:solidFill>
                            <a:schemeClr val="bg1"/>
                          </a:solidFill>
                          <a:latin typeface="Arial" panose="020B0604020202020204" pitchFamily="34" charset="0"/>
                          <a:cs typeface="Arial" panose="020B0604020202020204" pitchFamily="34" charset="0"/>
                        </a:rPr>
                        <a:t>Būvniecības iepirkuma procedūru apliecinošie dokumenti iesniedzami Excel formātā</a:t>
                      </a:r>
                    </a:p>
                  </a:txBody>
                  <a:tcPr anchor="ctr">
                    <a:solidFill>
                      <a:schemeClr val="accent1"/>
                    </a:solidFill>
                  </a:tcPr>
                </a:tc>
                <a:tc>
                  <a:txBody>
                    <a:bodyPr/>
                    <a:lstStyle/>
                    <a:p>
                      <a:pPr algn="ctr"/>
                      <a:r>
                        <a:rPr lang="lv-LV" sz="1400" dirty="0">
                          <a:solidFill>
                            <a:schemeClr val="bg1"/>
                          </a:solidFill>
                          <a:latin typeface="Arial" panose="020B0604020202020204" pitchFamily="34" charset="0"/>
                          <a:cs typeface="Arial" panose="020B0604020202020204" pitchFamily="34" charset="0"/>
                        </a:rPr>
                        <a:t>Būvniecības dokumenti</a:t>
                      </a:r>
                    </a:p>
                    <a:p>
                      <a:pPr algn="ctr"/>
                      <a:endParaRPr lang="lv-LV" sz="1400" dirty="0">
                        <a:solidFill>
                          <a:schemeClr val="bg1"/>
                        </a:solidFill>
                        <a:latin typeface="Arial" panose="020B0604020202020204" pitchFamily="34" charset="0"/>
                        <a:cs typeface="Arial" panose="020B0604020202020204" pitchFamily="34" charset="0"/>
                      </a:endParaRPr>
                    </a:p>
                    <a:p>
                      <a:pPr algn="ctr"/>
                      <a:r>
                        <a:rPr lang="lv-LV" sz="1200" b="0" kern="1200" dirty="0">
                          <a:solidFill>
                            <a:schemeClr val="bg1"/>
                          </a:solidFill>
                          <a:latin typeface="Arial" panose="020B0604020202020204" pitchFamily="34" charset="0"/>
                          <a:ea typeface="+mn-ea"/>
                          <a:cs typeface="Arial" panose="020B0604020202020204" pitchFamily="34" charset="0"/>
                        </a:rPr>
                        <a:t>(informācija par BIS (ja attiecas), tehniskā dokumentācija par būvniecības procesu)</a:t>
                      </a:r>
                    </a:p>
                  </a:txBody>
                  <a:tcPr anchor="ctr">
                    <a:solidFill>
                      <a:schemeClr val="accent1"/>
                    </a:solidFill>
                  </a:tcPr>
                </a:tc>
                <a:extLst>
                  <a:ext uri="{0D108BD9-81ED-4DB2-BD59-A6C34878D82A}">
                    <a16:rowId xmlns:a16="http://schemas.microsoft.com/office/drawing/2014/main" val="480155511"/>
                  </a:ext>
                </a:extLst>
              </a:tr>
              <a:tr h="1323415">
                <a:tc>
                  <a:txBody>
                    <a:bodyPr/>
                    <a:lstStyle/>
                    <a:p>
                      <a:r>
                        <a:rPr lang="lv-LV" sz="1200" b="0" u="none" kern="1200" dirty="0">
                          <a:solidFill>
                            <a:srgbClr val="008080"/>
                          </a:solidFill>
                          <a:latin typeface="Arial" panose="020B0604020202020204" pitchFamily="34" charset="0"/>
                          <a:ea typeface="+mn-ea"/>
                          <a:cs typeface="Arial" panose="020B0604020202020204" pitchFamily="34" charset="0"/>
                        </a:rPr>
                        <a:t>informāciju par būvniecības lietu, </a:t>
                      </a:r>
                      <a:r>
                        <a:rPr lang="lv-LV" sz="1200" kern="1200" dirty="0">
                          <a:solidFill>
                            <a:schemeClr val="dk1"/>
                          </a:solidFill>
                          <a:latin typeface="Arial" panose="020B0604020202020204" pitchFamily="34" charset="0"/>
                          <a:ea typeface="+mn-ea"/>
                          <a:cs typeface="+mn-cs"/>
                        </a:rPr>
                        <a:t>kas atbilstoši būvniecības jomu regulējošajiem normatīvajiem aktiem </a:t>
                      </a:r>
                      <a:r>
                        <a:rPr lang="lv-LV" sz="1200" b="1" u="none" kern="1200" dirty="0">
                          <a:solidFill>
                            <a:srgbClr val="008080"/>
                          </a:solidFill>
                          <a:latin typeface="Arial" panose="020B0604020202020204" pitchFamily="34" charset="0"/>
                          <a:ea typeface="+mn-ea"/>
                          <a:cs typeface="Arial" panose="020B0604020202020204" pitchFamily="34" charset="0"/>
                        </a:rPr>
                        <a:t>reģistrēta</a:t>
                      </a:r>
                      <a:r>
                        <a:rPr lang="lv-LV" sz="1200" b="0" u="none" kern="1200" dirty="0">
                          <a:solidFill>
                            <a:srgbClr val="008080"/>
                          </a:solidFill>
                          <a:latin typeface="Arial" panose="020B0604020202020204" pitchFamily="34" charset="0"/>
                          <a:ea typeface="+mn-ea"/>
                          <a:cs typeface="Arial" panose="020B0604020202020204" pitchFamily="34" charset="0"/>
                        </a:rPr>
                        <a:t> Būvniecības informācijas sistēmā </a:t>
                      </a:r>
                      <a:r>
                        <a:rPr lang="lv-LV" sz="1200" b="1" kern="1200" dirty="0">
                          <a:solidFill>
                            <a:schemeClr val="tx1"/>
                          </a:solidFill>
                          <a:latin typeface="Arial" panose="020B0604020202020204" pitchFamily="34" charset="0"/>
                          <a:ea typeface="+mn-ea"/>
                          <a:cs typeface="+mn-cs"/>
                        </a:rPr>
                        <a:t>(51.p.)</a:t>
                      </a:r>
                      <a:endParaRPr lang="lv-LV" sz="1200" dirty="0">
                        <a:solidFill>
                          <a:schemeClr val="tx1"/>
                        </a:solidFill>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dirty="0">
                          <a:latin typeface="Arial" panose="020B0604020202020204" pitchFamily="34" charset="0"/>
                          <a:cs typeface="Arial" panose="020B0604020202020204" pitchFamily="34" charset="0"/>
                        </a:rPr>
                        <a:t>pievieno projektam</a:t>
                      </a:r>
                    </a:p>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dirty="0">
                          <a:latin typeface="Arial" panose="020B0604020202020204" pitchFamily="34" charset="0"/>
                          <a:cs typeface="Arial" panose="020B0604020202020204" pitchFamily="34" charset="0"/>
                        </a:rPr>
                        <a:t> vai </a:t>
                      </a:r>
                    </a:p>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dirty="0">
                          <a:latin typeface="Arial" panose="020B0604020202020204" pitchFamily="34" charset="0"/>
                          <a:cs typeface="Arial" panose="020B0604020202020204" pitchFamily="34" charset="0"/>
                        </a:rPr>
                        <a:t>6 mēnešu laikā (ne vēlāk kā 5 dienas pēc iepirkuma procedūras pabeigšanas)</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lv-LV" sz="1200" dirty="0">
                        <a:latin typeface="Arial" panose="020B0604020202020204" pitchFamily="34" charset="0"/>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dirty="0">
                          <a:latin typeface="Arial" panose="020B0604020202020204" pitchFamily="34" charset="0"/>
                          <a:cs typeface="Arial" panose="020B0604020202020204" pitchFamily="34" charset="0"/>
                        </a:rPr>
                        <a:t>PSV – iesniedz kopā ar būvniecības dok. (9 mēnešu laikā)</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dirty="0">
                          <a:latin typeface="Arial" panose="020B0604020202020204" pitchFamily="34" charset="0"/>
                          <a:cs typeface="Arial" panose="020B0604020202020204" pitchFamily="34" charset="0"/>
                        </a:rPr>
                        <a:t>pievieno projektam vai 6 mēnešu laikā</a:t>
                      </a:r>
                    </a:p>
                    <a:p>
                      <a:pPr algn="ctr"/>
                      <a:endParaRPr lang="lv-LV" sz="1200" dirty="0">
                        <a:latin typeface="Arial" panose="020B0604020202020204" pitchFamily="34" charset="0"/>
                        <a:cs typeface="Arial" panose="020B0604020202020204" pitchFamily="34" charset="0"/>
                      </a:endParaRPr>
                    </a:p>
                    <a:p>
                      <a:pPr algn="ctr"/>
                      <a:r>
                        <a:rPr lang="lv-LV" sz="1200" dirty="0">
                          <a:latin typeface="Arial" panose="020B0604020202020204" pitchFamily="34" charset="0"/>
                          <a:cs typeface="Arial" panose="020B0604020202020204" pitchFamily="34" charset="0"/>
                        </a:rPr>
                        <a:t>9 mēnešu laikā info par būvatļauju un būvvaldes atzīme par būvdarbu uzsākšanas nosacījumu izpildi</a:t>
                      </a:r>
                    </a:p>
                  </a:txBody>
                  <a:tcPr anchor="ctr"/>
                </a:tc>
                <a:extLst>
                  <a:ext uri="{0D108BD9-81ED-4DB2-BD59-A6C34878D82A}">
                    <a16:rowId xmlns:a16="http://schemas.microsoft.com/office/drawing/2014/main" val="1957118938"/>
                  </a:ext>
                </a:extLst>
              </a:tr>
              <a:tr h="78863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200" kern="1200" dirty="0">
                          <a:solidFill>
                            <a:schemeClr val="dk1"/>
                          </a:solidFill>
                          <a:latin typeface="Arial" panose="020B0604020202020204" pitchFamily="34" charset="0"/>
                          <a:ea typeface="+mn-ea"/>
                          <a:cs typeface="+mn-cs"/>
                        </a:rPr>
                        <a:t>atbilstoši būvniecības jomu regulējošajiem normatīvajiem aktiem </a:t>
                      </a:r>
                      <a:r>
                        <a:rPr lang="lv-LV" sz="1200" b="1" u="none" kern="1200" dirty="0">
                          <a:solidFill>
                            <a:srgbClr val="008080"/>
                          </a:solidFill>
                          <a:latin typeface="Arial" panose="020B0604020202020204" pitchFamily="34" charset="0"/>
                          <a:ea typeface="+mn-ea"/>
                          <a:cs typeface="Arial" panose="020B0604020202020204" pitchFamily="34" charset="0"/>
                        </a:rPr>
                        <a:t>nav  nepieciešams </a:t>
                      </a:r>
                      <a:r>
                        <a:rPr lang="lv-LV" sz="1200" b="0" u="none" kern="1200" dirty="0">
                          <a:solidFill>
                            <a:srgbClr val="008080"/>
                          </a:solidFill>
                          <a:latin typeface="Arial" panose="020B0604020202020204" pitchFamily="34" charset="0"/>
                          <a:ea typeface="+mn-ea"/>
                          <a:cs typeface="Arial" panose="020B0604020202020204" pitchFamily="34" charset="0"/>
                        </a:rPr>
                        <a:t>reģistrēt Būvniecības informācijas sistēmā</a:t>
                      </a:r>
                    </a:p>
                  </a:txBody>
                  <a:tcPr anchor="ctr"/>
                </a:tc>
                <a:tc>
                  <a:txBody>
                    <a:bodyPr/>
                    <a:lstStyle/>
                    <a:p>
                      <a:pPr algn="ctr"/>
                      <a:r>
                        <a:rPr lang="lv-LV" sz="1200" dirty="0">
                          <a:latin typeface="Arial" panose="020B0604020202020204" pitchFamily="34" charset="0"/>
                          <a:cs typeface="Arial" panose="020B0604020202020204" pitchFamily="34" charset="0"/>
                        </a:rPr>
                        <a:t>pievieno projektam </a:t>
                      </a:r>
                    </a:p>
                  </a:txBody>
                  <a:tcPr anchor="ctr"/>
                </a:tc>
                <a:tc>
                  <a:txBody>
                    <a:bodyPr/>
                    <a:lstStyle/>
                    <a:p>
                      <a:pPr algn="ctr"/>
                      <a:r>
                        <a:rPr lang="lv-LV" sz="1200" dirty="0">
                          <a:latin typeface="Arial" panose="020B0604020202020204" pitchFamily="34" charset="0"/>
                          <a:cs typeface="Arial" panose="020B0604020202020204" pitchFamily="34" charset="0"/>
                        </a:rPr>
                        <a:t>pievieno projektam </a:t>
                      </a:r>
                    </a:p>
                  </a:txBody>
                  <a:tcPr anchor="ctr"/>
                </a:tc>
                <a:extLst>
                  <a:ext uri="{0D108BD9-81ED-4DB2-BD59-A6C34878D82A}">
                    <a16:rowId xmlns:a16="http://schemas.microsoft.com/office/drawing/2014/main" val="2361392464"/>
                  </a:ext>
                </a:extLst>
              </a:tr>
              <a:tr h="563537">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lv-LV" sz="1200" dirty="0">
                          <a:latin typeface="Arial" panose="020B0604020202020204" pitchFamily="34" charset="0"/>
                          <a:cs typeface="Arial" panose="020B0604020202020204" pitchFamily="34" charset="0"/>
                        </a:rPr>
                        <a:t>Rēķinu priekšapmaksa / avansa pieprasījums </a:t>
                      </a:r>
                      <a:r>
                        <a:rPr lang="lv-LV" sz="1200" b="1" dirty="0">
                          <a:latin typeface="Arial" panose="020B0604020202020204" pitchFamily="34" charset="0"/>
                          <a:cs typeface="Arial" panose="020B0604020202020204" pitchFamily="34" charset="0"/>
                        </a:rPr>
                        <a:t>(53.p.)</a:t>
                      </a:r>
                    </a:p>
                    <a:p>
                      <a:pPr algn="just"/>
                      <a:endParaRPr lang="lv-LV" sz="1200" kern="1200" dirty="0">
                        <a:solidFill>
                          <a:schemeClr val="dk1"/>
                        </a:solidFill>
                        <a:latin typeface="Arial" panose="020B0604020202020204" pitchFamily="34" charset="0"/>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dirty="0">
                          <a:latin typeface="Arial" panose="020B0604020202020204" pitchFamily="34" charset="0"/>
                          <a:cs typeface="Arial" panose="020B0604020202020204" pitchFamily="34" charset="0"/>
                        </a:rPr>
                        <a:t>pievieno pieprasījumam</a:t>
                      </a:r>
                    </a:p>
                  </a:txBody>
                  <a:tcPr anchor="ctr"/>
                </a:tc>
                <a:tc>
                  <a:txBody>
                    <a:bodyPr/>
                    <a:lstStyle/>
                    <a:p>
                      <a:pPr algn="ctr"/>
                      <a:r>
                        <a:rPr lang="lv-LV" sz="1200" dirty="0">
                          <a:latin typeface="Arial" panose="020B0604020202020204" pitchFamily="34" charset="0"/>
                          <a:cs typeface="Arial" panose="020B0604020202020204" pitchFamily="34" charset="0"/>
                        </a:rPr>
                        <a:t>pievieno pieprasījumam</a:t>
                      </a:r>
                    </a:p>
                  </a:txBody>
                  <a:tcPr anchor="ctr"/>
                </a:tc>
                <a:extLst>
                  <a:ext uri="{0D108BD9-81ED-4DB2-BD59-A6C34878D82A}">
                    <a16:rowId xmlns:a16="http://schemas.microsoft.com/office/drawing/2014/main" val="3119768958"/>
                  </a:ext>
                </a:extLst>
              </a:tr>
              <a:tr h="524077">
                <a:tc>
                  <a:txBody>
                    <a:bodyPr/>
                    <a:lstStyle/>
                    <a:p>
                      <a:pPr algn="just"/>
                      <a:r>
                        <a:rPr lang="lv-LV" sz="1200" kern="1200" dirty="0">
                          <a:solidFill>
                            <a:schemeClr val="dk1"/>
                          </a:solidFill>
                          <a:latin typeface="Arial" panose="020B0604020202020204" pitchFamily="34" charset="0"/>
                          <a:ea typeface="+mn-ea"/>
                          <a:cs typeface="+mn-cs"/>
                        </a:rPr>
                        <a:t>«Budžeta projekts» un «Lauku biļete»</a:t>
                      </a:r>
                    </a:p>
                    <a:p>
                      <a:pPr algn="just"/>
                      <a:r>
                        <a:rPr lang="lv-LV" sz="1200" b="1" kern="1200" dirty="0">
                          <a:solidFill>
                            <a:schemeClr val="dk1"/>
                          </a:solidFill>
                          <a:latin typeface="Arial" panose="020B0604020202020204" pitchFamily="34" charset="0"/>
                          <a:ea typeface="+mn-ea"/>
                          <a:cs typeface="+mn-cs"/>
                        </a:rPr>
                        <a:t>(53.</a:t>
                      </a:r>
                      <a:r>
                        <a:rPr lang="lv-LV" sz="1200" b="1" kern="1200" baseline="30000" dirty="0">
                          <a:solidFill>
                            <a:schemeClr val="dk1"/>
                          </a:solidFill>
                          <a:latin typeface="Arial" panose="020B0604020202020204" pitchFamily="34" charset="0"/>
                          <a:ea typeface="+mn-ea"/>
                          <a:cs typeface="+mn-cs"/>
                        </a:rPr>
                        <a:t>1</a:t>
                      </a:r>
                      <a:r>
                        <a:rPr lang="lv-LV" sz="1200" b="1" kern="1200" dirty="0">
                          <a:solidFill>
                            <a:schemeClr val="dk1"/>
                          </a:solidFill>
                          <a:latin typeface="Arial" panose="020B0604020202020204" pitchFamily="34" charset="0"/>
                          <a:ea typeface="+mn-ea"/>
                          <a:cs typeface="+mn-cs"/>
                        </a:rPr>
                        <a:t>p.)</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dirty="0">
                          <a:latin typeface="Arial" panose="020B0604020202020204" pitchFamily="34" charset="0"/>
                          <a:cs typeface="Arial" panose="020B0604020202020204" pitchFamily="34" charset="0"/>
                        </a:rPr>
                        <a:t>pievieno projektam </a:t>
                      </a:r>
                    </a:p>
                  </a:txBody>
                  <a:tcPr anchor="ctr"/>
                </a:tc>
                <a:tc>
                  <a:txBody>
                    <a:bodyPr/>
                    <a:lstStyle/>
                    <a:p>
                      <a:pPr algn="ctr"/>
                      <a:r>
                        <a:rPr lang="lv-LV" sz="1200" dirty="0">
                          <a:latin typeface="Arial" panose="020B0604020202020204" pitchFamily="34" charset="0"/>
                          <a:cs typeface="Arial" panose="020B0604020202020204" pitchFamily="34" charset="0"/>
                        </a:rPr>
                        <a:t>pievieno projektam </a:t>
                      </a:r>
                    </a:p>
                  </a:txBody>
                  <a:tcPr anchor="ctr"/>
                </a:tc>
                <a:extLst>
                  <a:ext uri="{0D108BD9-81ED-4DB2-BD59-A6C34878D82A}">
                    <a16:rowId xmlns:a16="http://schemas.microsoft.com/office/drawing/2014/main" val="144629312"/>
                  </a:ext>
                </a:extLst>
              </a:tr>
            </a:tbl>
          </a:graphicData>
        </a:graphic>
      </p:graphicFrame>
      <p:sp>
        <p:nvSpPr>
          <p:cNvPr id="6" name="TextBox 5">
            <a:extLst>
              <a:ext uri="{FF2B5EF4-FFF2-40B4-BE49-F238E27FC236}">
                <a16:creationId xmlns:a16="http://schemas.microsoft.com/office/drawing/2014/main" id="{B31512EF-B0CC-1221-16EB-2A5689BF278B}"/>
              </a:ext>
            </a:extLst>
          </p:cNvPr>
          <p:cNvSpPr txBox="1"/>
          <p:nvPr/>
        </p:nvSpPr>
        <p:spPr>
          <a:xfrm>
            <a:off x="627529" y="5704820"/>
            <a:ext cx="10421471" cy="784830"/>
          </a:xfrm>
          <a:prstGeom prst="rect">
            <a:avLst/>
          </a:prstGeom>
          <a:noFill/>
        </p:spPr>
        <p:txBody>
          <a:bodyPr wrap="square">
            <a:spAutoFit/>
          </a:bodyPr>
          <a:lstStyle/>
          <a:p>
            <a:pPr algn="just" eaLnBrk="0" fontAlgn="base" hangingPunct="0">
              <a:lnSpc>
                <a:spcPct val="100000"/>
              </a:lnSpc>
              <a:spcBef>
                <a:spcPct val="0"/>
              </a:spcBef>
              <a:spcAft>
                <a:spcPct val="0"/>
              </a:spcAft>
            </a:pPr>
            <a:r>
              <a:rPr lang="lv-LV" altLang="lv-LV" sz="1500" b="1" dirty="0">
                <a:solidFill>
                  <a:srgbClr val="008080"/>
                </a:solidFill>
                <a:latin typeface="Arial" panose="020B0604020202020204" pitchFamily="34" charset="0"/>
                <a:cs typeface="Arial" panose="020B0604020202020204" pitchFamily="34" charset="0"/>
              </a:rPr>
              <a:t>Svītrota</a:t>
            </a:r>
            <a:r>
              <a:rPr lang="lv-LV" altLang="lv-LV" sz="1500" dirty="0">
                <a:latin typeface="Arial" panose="020B0604020202020204" pitchFamily="34" charset="0"/>
                <a:cs typeface="Arial" panose="020B0604020202020204" pitchFamily="34" charset="0"/>
              </a:rPr>
              <a:t> (48.6. un 49.6.p.) </a:t>
            </a:r>
            <a:r>
              <a:rPr lang="lv-LV" altLang="lv-LV" sz="1500" b="1" dirty="0">
                <a:solidFill>
                  <a:srgbClr val="008080"/>
                </a:solidFill>
                <a:latin typeface="Arial" panose="020B0604020202020204" pitchFamily="34" charset="0"/>
                <a:cs typeface="Arial" panose="020B0604020202020204" pitchFamily="34" charset="0"/>
              </a:rPr>
              <a:t>prasība</a:t>
            </a:r>
            <a:r>
              <a:rPr lang="lv-LV" altLang="lv-LV" sz="1500" dirty="0">
                <a:latin typeface="Arial" panose="020B0604020202020204" pitchFamily="34" charset="0"/>
                <a:cs typeface="Arial" panose="020B0604020202020204" pitchFamily="34" charset="0"/>
              </a:rPr>
              <a:t> iesniegt </a:t>
            </a:r>
            <a:r>
              <a:rPr lang="lv-LV" altLang="lv-LV" sz="1500" dirty="0">
                <a:solidFill>
                  <a:srgbClr val="008080"/>
                </a:solidFill>
                <a:latin typeface="Arial" panose="020B0604020202020204" pitchFamily="34" charset="0"/>
                <a:cs typeface="Arial" panose="020B0604020202020204" pitchFamily="34" charset="0"/>
              </a:rPr>
              <a:t>Valsts vides dienesta reģionālās pārvaldes izsniegtu izziņu </a:t>
            </a:r>
            <a:r>
              <a:rPr lang="lv-LV" altLang="lv-LV" sz="1500" dirty="0">
                <a:latin typeface="Arial" panose="020B0604020202020204" pitchFamily="34" charset="0"/>
                <a:cs typeface="Arial" panose="020B0604020202020204" pitchFamily="34" charset="0"/>
              </a:rPr>
              <a:t>par piesārņojošām darbībām – </a:t>
            </a:r>
            <a:r>
              <a:rPr lang="lv-LV" sz="1500" dirty="0">
                <a:latin typeface="Arial" panose="020B0604020202020204" pitchFamily="34" charset="0"/>
                <a:cs typeface="Arial" panose="020B0604020202020204" pitchFamily="34" charset="0"/>
              </a:rPr>
              <a:t>pretendentam ir nepieciešams saņemt, ja šī prasība attiecas uz pretendentu saskaņā ar normatīvajiem aktiem par piesārņojošo darbību veikšanu. LAD šo informāciju iegūs Valsts vides dienesta reģistrā.</a:t>
            </a:r>
            <a:endParaRPr lang="lv-LV" altLang="lv-LV" sz="15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900025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2D212-0AE6-56A0-375C-9E98F7CB5D4A}"/>
              </a:ext>
            </a:extLst>
          </p:cNvPr>
          <p:cNvSpPr>
            <a:spLocks noGrp="1"/>
          </p:cNvSpPr>
          <p:nvPr>
            <p:ph type="title"/>
          </p:nvPr>
        </p:nvSpPr>
        <p:spPr>
          <a:xfrm>
            <a:off x="1100847" y="349547"/>
            <a:ext cx="10515600" cy="1325563"/>
          </a:xfrm>
        </p:spPr>
        <p:txBody>
          <a:bodyPr>
            <a:normAutofit/>
          </a:bodyPr>
          <a:lstStyle/>
          <a:p>
            <a:pPr algn="ctr"/>
            <a:r>
              <a:rPr lang="lv-LV" sz="3200" dirty="0">
                <a:solidFill>
                  <a:srgbClr val="19486A"/>
                </a:solidFill>
                <a:latin typeface="Arial Black" panose="020B0A04020102020204" pitchFamily="34" charset="0"/>
                <a:ea typeface="+mn-ea"/>
              </a:rPr>
              <a:t>Pašvaldībām</a:t>
            </a:r>
          </a:p>
        </p:txBody>
      </p:sp>
      <p:sp>
        <p:nvSpPr>
          <p:cNvPr id="6" name="TextBox 5">
            <a:extLst>
              <a:ext uri="{FF2B5EF4-FFF2-40B4-BE49-F238E27FC236}">
                <a16:creationId xmlns:a16="http://schemas.microsoft.com/office/drawing/2014/main" id="{E951B105-3875-C47E-6E8A-CAE41788250D}"/>
              </a:ext>
            </a:extLst>
          </p:cNvPr>
          <p:cNvSpPr txBox="1"/>
          <p:nvPr/>
        </p:nvSpPr>
        <p:spPr>
          <a:xfrm>
            <a:off x="671208" y="1690687"/>
            <a:ext cx="10682591" cy="3416320"/>
          </a:xfrm>
          <a:prstGeom prst="rect">
            <a:avLst/>
          </a:prstGeom>
          <a:noFill/>
        </p:spPr>
        <p:txBody>
          <a:bodyPr wrap="square">
            <a:spAutoFit/>
          </a:bodyPr>
          <a:lstStyle/>
          <a:p>
            <a:pPr marL="342900" marR="0" lvl="0" indent="-34290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lv-LV" altLang="lv-LV" sz="2000" dirty="0">
                <a:latin typeface="Arial" panose="020B0604020202020204" pitchFamily="34" charset="0"/>
                <a:ea typeface="Times New Roman" panose="02020603050405020304" pitchFamily="18" charset="0"/>
              </a:rPr>
              <a:t>Iepirkumu dokumentus sniedz kopā ar būvniecības dokumentiem</a:t>
            </a:r>
          </a:p>
          <a:p>
            <a:pPr marR="0" lvl="0" algn="just" defTabSz="914400" rtl="0" eaLnBrk="0" fontAlgn="base" latinLnBrk="0" hangingPunct="0">
              <a:lnSpc>
                <a:spcPct val="100000"/>
              </a:lnSpc>
              <a:spcBef>
                <a:spcPct val="0"/>
              </a:spcBef>
              <a:spcAft>
                <a:spcPct val="0"/>
              </a:spcAft>
              <a:buClrTx/>
              <a:buSzTx/>
              <a:tabLst/>
            </a:pPr>
            <a:endParaRPr lang="lv-LV" altLang="lv-LV" sz="800" dirty="0">
              <a:latin typeface="Arial" panose="020B0604020202020204" pitchFamily="34" charset="0"/>
              <a:ea typeface="Times New Roman" panose="02020603050405020304" pitchFamily="18" charset="0"/>
            </a:endParaRPr>
          </a:p>
          <a:p>
            <a:pPr lvl="0" algn="just" eaLnBrk="0" fontAlgn="base" hangingPunct="0">
              <a:spcBef>
                <a:spcPct val="0"/>
              </a:spcBef>
              <a:spcAft>
                <a:spcPct val="0"/>
              </a:spcAft>
            </a:pPr>
            <a:r>
              <a:rPr lang="lv-LV" altLang="lv-LV" sz="2000" dirty="0">
                <a:latin typeface="Arial" panose="020B0604020202020204" pitchFamily="34" charset="0"/>
                <a:ea typeface="Times New Roman" panose="02020603050405020304" pitchFamily="18" charset="0"/>
              </a:rPr>
              <a:t>51. </a:t>
            </a:r>
            <a:r>
              <a:rPr kumimoji="0" lang="lv-LV" altLang="lv-LV" sz="2000" b="0" i="0" u="sng" strike="noStrike" cap="none" normalizeH="0" baseline="0" dirty="0">
                <a:ln>
                  <a:noFill/>
                </a:ln>
                <a:solidFill>
                  <a:srgbClr val="008080"/>
                </a:solidFill>
                <a:effectLst/>
                <a:latin typeface="Arial" panose="020B0604020202020204" pitchFamily="34" charset="0"/>
                <a:ea typeface="Times New Roman" panose="02020603050405020304" pitchFamily="18" charset="0"/>
              </a:rPr>
              <a:t>Ja atbalsta pretendents ir pašvaldība, </a:t>
            </a:r>
            <a:r>
              <a:rPr kumimoji="0" lang="lv-LV" altLang="lv-LV" sz="2000" b="1" i="0" u="sng" strike="noStrike" cap="none" normalizeH="0" baseline="0" dirty="0">
                <a:ln>
                  <a:noFill/>
                </a:ln>
                <a:solidFill>
                  <a:srgbClr val="008080"/>
                </a:solidFill>
                <a:effectLst/>
                <a:latin typeface="Arial" panose="020B0604020202020204" pitchFamily="34" charset="0"/>
                <a:ea typeface="Times New Roman" panose="02020603050405020304" pitchFamily="18" charset="0"/>
              </a:rPr>
              <a:t>iepirkumu</a:t>
            </a:r>
            <a:r>
              <a:rPr kumimoji="0" lang="lv-LV" altLang="lv-LV" sz="2000" b="0" i="0" u="sng" strike="noStrike" cap="none" normalizeH="0" baseline="0" dirty="0">
                <a:ln>
                  <a:noFill/>
                </a:ln>
                <a:solidFill>
                  <a:srgbClr val="008080"/>
                </a:solidFill>
                <a:effectLst/>
                <a:latin typeface="Arial" panose="020B0604020202020204" pitchFamily="34" charset="0"/>
                <a:ea typeface="Times New Roman" panose="02020603050405020304" pitchFamily="18" charset="0"/>
              </a:rPr>
              <a:t> un būvniecības dokumentāciju iesniedz kopā ar projekta iesniegumu vai </a:t>
            </a:r>
            <a:r>
              <a:rPr lang="lv-LV" altLang="lv-LV" sz="2000" b="1" u="sng" dirty="0">
                <a:solidFill>
                  <a:srgbClr val="008080"/>
                </a:solidFill>
                <a:latin typeface="Arial" panose="020B0604020202020204" pitchFamily="34" charset="0"/>
              </a:rPr>
              <a:t>deviņu mēnešu laikā pēc dienas, kad stājies spēkā lēmums par projekta iesnieguma apstiprināšanu. </a:t>
            </a:r>
          </a:p>
          <a:p>
            <a:pPr marL="0" marR="0" lvl="0" indent="0" algn="just" defTabSz="914400" rtl="0" eaLnBrk="0" fontAlgn="base" latinLnBrk="0" hangingPunct="0">
              <a:lnSpc>
                <a:spcPct val="100000"/>
              </a:lnSpc>
              <a:spcBef>
                <a:spcPct val="0"/>
              </a:spcBef>
              <a:spcAft>
                <a:spcPct val="0"/>
              </a:spcAft>
              <a:buClrTx/>
              <a:buSzTx/>
              <a:buFontTx/>
              <a:buNone/>
              <a:tabLst/>
            </a:pPr>
            <a:endParaRPr lang="lv-LV" altLang="lv-LV" sz="2000" dirty="0">
              <a:latin typeface="Arial" panose="020B0604020202020204" pitchFamily="34" charset="0"/>
            </a:endParaRPr>
          </a:p>
          <a:p>
            <a:pPr marL="342900" marR="0" lvl="0" indent="-34290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lv-LV" altLang="lv-LV" sz="2000" dirty="0">
                <a:latin typeface="Arial" panose="020B0604020202020204" pitchFamily="34" charset="0"/>
              </a:rPr>
              <a:t>Papildināta pašvaldības lēmumā norādāmā informācija</a:t>
            </a:r>
          </a:p>
          <a:p>
            <a:pPr marR="0" lvl="0" algn="just" defTabSz="914400" rtl="0" eaLnBrk="0" fontAlgn="base" latinLnBrk="0" hangingPunct="0">
              <a:lnSpc>
                <a:spcPct val="100000"/>
              </a:lnSpc>
              <a:spcBef>
                <a:spcPct val="0"/>
              </a:spcBef>
              <a:spcAft>
                <a:spcPct val="0"/>
              </a:spcAft>
              <a:buClrTx/>
              <a:buSzTx/>
              <a:tabLst/>
            </a:pPr>
            <a:endParaRPr lang="lv-LV" altLang="lv-LV" sz="800" dirty="0">
              <a:latin typeface="Arial" panose="020B0604020202020204" pitchFamily="34" charset="0"/>
            </a:endParaRPr>
          </a:p>
          <a:p>
            <a:pPr algn="just" eaLnBrk="0" fontAlgn="base" hangingPunct="0">
              <a:spcBef>
                <a:spcPct val="0"/>
              </a:spcBef>
              <a:spcAft>
                <a:spcPct val="0"/>
              </a:spcAft>
            </a:pPr>
            <a:r>
              <a:rPr kumimoji="0" lang="lv-LV" altLang="lv-LV" sz="2000" b="0"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rPr>
              <a:t>55. Ja atbalsta pretendents ir pašvaldība, tā papildus šo noteikumu 48. un 49. punktā minētajiem dokumentiem iesniedz </a:t>
            </a:r>
            <a:r>
              <a:rPr kumimoji="0" lang="lv-LV" altLang="lv-LV" sz="2000" b="1"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rPr>
              <a:t>pašvaldības lēmumu </a:t>
            </a:r>
            <a:r>
              <a:rPr kumimoji="0" lang="lv-LV" altLang="lv-LV" sz="2000" b="0"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rPr>
              <a:t>par piedalīšanos projektā un projekta īstenošanai nepieciešamā finansējuma apmēru</a:t>
            </a:r>
            <a:r>
              <a:rPr kumimoji="0" lang="lv-LV" altLang="lv-LV" sz="2000" b="0" i="0" u="sng" strike="noStrike" cap="none" normalizeH="0" baseline="0" dirty="0">
                <a:ln>
                  <a:noFill/>
                </a:ln>
                <a:solidFill>
                  <a:srgbClr val="008080"/>
                </a:solidFill>
                <a:effectLst/>
                <a:latin typeface="Arial" panose="020B0604020202020204" pitchFamily="34" charset="0"/>
                <a:ea typeface="Times New Roman" panose="02020603050405020304" pitchFamily="18" charset="0"/>
              </a:rPr>
              <a:t>, norādot projekta kopējās izmaksas un finansēšanas avotus</a:t>
            </a:r>
            <a:r>
              <a:rPr kumimoji="0" lang="lv-LV" altLang="lv-LV" sz="2000" b="0"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rPr>
              <a:t>.</a:t>
            </a:r>
            <a:endParaRPr kumimoji="0" lang="lv-LV" altLang="lv-LV" sz="20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7161670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451EF0-5B6E-E068-CEEC-52BAB51F7AAF}"/>
              </a:ext>
            </a:extLst>
          </p:cNvPr>
          <p:cNvSpPr>
            <a:spLocks noGrp="1"/>
          </p:cNvSpPr>
          <p:nvPr>
            <p:ph type="title"/>
          </p:nvPr>
        </p:nvSpPr>
        <p:spPr>
          <a:xfrm>
            <a:off x="838200" y="365126"/>
            <a:ext cx="10448365" cy="665816"/>
          </a:xfrm>
        </p:spPr>
        <p:txBody>
          <a:bodyPr>
            <a:normAutofit/>
          </a:bodyPr>
          <a:lstStyle/>
          <a:p>
            <a:pPr algn="ctr"/>
            <a:r>
              <a:rPr lang="lv-LV" sz="2000" dirty="0">
                <a:solidFill>
                  <a:srgbClr val="19486A"/>
                </a:solidFill>
                <a:latin typeface="Arial Black" panose="020B0A04020102020204" pitchFamily="34" charset="0"/>
              </a:rPr>
              <a:t>Projektu uzraudzības periods</a:t>
            </a:r>
            <a:endParaRPr lang="lv-LV" sz="2000" dirty="0"/>
          </a:p>
        </p:txBody>
      </p:sp>
      <p:sp>
        <p:nvSpPr>
          <p:cNvPr id="3" name="Content Placeholder 2">
            <a:extLst>
              <a:ext uri="{FF2B5EF4-FFF2-40B4-BE49-F238E27FC236}">
                <a16:creationId xmlns:a16="http://schemas.microsoft.com/office/drawing/2014/main" id="{1DDF52C3-F648-1266-DF59-94B5561C47FE}"/>
              </a:ext>
            </a:extLst>
          </p:cNvPr>
          <p:cNvSpPr>
            <a:spLocks noGrp="1"/>
          </p:cNvSpPr>
          <p:nvPr>
            <p:ph idx="1"/>
          </p:nvPr>
        </p:nvSpPr>
        <p:spPr>
          <a:xfrm>
            <a:off x="745834" y="4074460"/>
            <a:ext cx="10515600" cy="2084294"/>
          </a:xfrm>
        </p:spPr>
        <p:txBody>
          <a:bodyPr>
            <a:normAutofit fontScale="85000" lnSpcReduction="20000"/>
          </a:bodyPr>
          <a:lstStyle/>
          <a:p>
            <a:pPr algn="just"/>
            <a:endParaRPr lang="lv-LV" altLang="lv-LV" sz="1600" dirty="0">
              <a:solidFill>
                <a:schemeClr val="bg2">
                  <a:lumMod val="10000"/>
                </a:schemeClr>
              </a:solidFill>
              <a:latin typeface="Arial" panose="020B0604020202020204" pitchFamily="34" charset="0"/>
              <a:cs typeface="Arial" panose="020B0604020202020204" pitchFamily="34" charset="0"/>
            </a:endParaRPr>
          </a:p>
          <a:p>
            <a:pPr algn="just" eaLnBrk="0" fontAlgn="base" hangingPunct="0">
              <a:lnSpc>
                <a:spcPct val="100000"/>
              </a:lnSpc>
              <a:spcBef>
                <a:spcPct val="0"/>
              </a:spcBef>
              <a:spcAft>
                <a:spcPct val="0"/>
              </a:spcAft>
            </a:pPr>
            <a:r>
              <a:rPr lang="lv-LV" altLang="lv-LV" sz="2100" b="1" dirty="0">
                <a:latin typeface="Arial" panose="020B0604020202020204" pitchFamily="34" charset="0"/>
                <a:cs typeface="Arial" panose="020B0604020202020204" pitchFamily="34" charset="0"/>
              </a:rPr>
              <a:t>Svītrota prasība sniegt pārskatus par saimnieciskās darbības rādītājiem.</a:t>
            </a:r>
          </a:p>
          <a:p>
            <a:pPr marL="0" lvl="0" indent="0" algn="just" eaLnBrk="0" fontAlgn="base" hangingPunct="0">
              <a:lnSpc>
                <a:spcPct val="100000"/>
              </a:lnSpc>
              <a:spcBef>
                <a:spcPct val="0"/>
              </a:spcBef>
              <a:spcAft>
                <a:spcPct val="0"/>
              </a:spcAft>
              <a:buNone/>
            </a:pPr>
            <a:endParaRPr lang="lv-LV" altLang="lv-LV" sz="1600" dirty="0">
              <a:solidFill>
                <a:schemeClr val="bg2">
                  <a:lumMod val="10000"/>
                </a:schemeClr>
              </a:solidFill>
              <a:latin typeface="Arial" panose="020B0604020202020204" pitchFamily="34" charset="0"/>
              <a:cs typeface="Arial" panose="020B0604020202020204" pitchFamily="34" charset="0"/>
            </a:endParaRPr>
          </a:p>
          <a:p>
            <a:pPr marL="0" lvl="0" indent="0" algn="just" eaLnBrk="0" fontAlgn="base" hangingPunct="0">
              <a:lnSpc>
                <a:spcPct val="100000"/>
              </a:lnSpc>
              <a:spcBef>
                <a:spcPct val="0"/>
              </a:spcBef>
              <a:spcAft>
                <a:spcPct val="0"/>
              </a:spcAft>
              <a:buNone/>
            </a:pPr>
            <a:r>
              <a:rPr lang="lv-LV" altLang="lv-LV" sz="1600" dirty="0">
                <a:solidFill>
                  <a:schemeClr val="bg2">
                    <a:lumMod val="10000"/>
                  </a:schemeClr>
                </a:solidFill>
                <a:latin typeface="Arial" panose="020B0604020202020204" pitchFamily="34" charset="0"/>
                <a:cs typeface="Arial" panose="020B0604020202020204" pitchFamily="34" charset="0"/>
              </a:rPr>
              <a:t>66.p </a:t>
            </a:r>
            <a:r>
              <a:rPr lang="lv-LV" altLang="lv-LV" sz="1700" b="1" u="sng" dirty="0">
                <a:solidFill>
                  <a:srgbClr val="008080"/>
                </a:solidFill>
                <a:latin typeface="Arial" panose="020B0604020202020204" pitchFamily="34" charset="0"/>
              </a:rPr>
              <a:t>Lauku atbalsta dienests:</a:t>
            </a:r>
          </a:p>
          <a:p>
            <a:pPr marL="0" lvl="0" indent="0" algn="just" eaLnBrk="0" fontAlgn="base" hangingPunct="0">
              <a:lnSpc>
                <a:spcPct val="100000"/>
              </a:lnSpc>
              <a:spcBef>
                <a:spcPct val="0"/>
              </a:spcBef>
              <a:spcAft>
                <a:spcPct val="0"/>
              </a:spcAft>
              <a:buNone/>
            </a:pPr>
            <a:endParaRPr lang="lv-LV" altLang="lv-LV" sz="1800" u="sng" dirty="0">
              <a:solidFill>
                <a:schemeClr val="bg2">
                  <a:lumMod val="10000"/>
                </a:schemeClr>
              </a:solidFill>
              <a:latin typeface="Arial" panose="020B0604020202020204" pitchFamily="34" charset="0"/>
              <a:cs typeface="Arial" panose="020B0604020202020204" pitchFamily="34" charset="0"/>
            </a:endParaRPr>
          </a:p>
          <a:p>
            <a:pPr algn="just" eaLnBrk="0" fontAlgn="base" hangingPunct="0">
              <a:lnSpc>
                <a:spcPct val="100000"/>
              </a:lnSpc>
              <a:spcBef>
                <a:spcPct val="0"/>
              </a:spcBef>
              <a:spcAft>
                <a:spcPct val="0"/>
              </a:spcAft>
            </a:pPr>
            <a:r>
              <a:rPr lang="lv-LV" altLang="lv-LV" sz="1700" u="sng" dirty="0">
                <a:solidFill>
                  <a:srgbClr val="008080"/>
                </a:solidFill>
                <a:latin typeface="Arial" panose="020B0604020202020204" pitchFamily="34" charset="0"/>
              </a:rPr>
              <a:t>uzrauga</a:t>
            </a:r>
            <a:r>
              <a:rPr lang="lv-LV" altLang="lv-LV" sz="1800" u="sng" dirty="0">
                <a:solidFill>
                  <a:schemeClr val="bg2">
                    <a:lumMod val="10000"/>
                  </a:schemeClr>
                </a:solidFill>
                <a:latin typeface="Arial" panose="020B0604020202020204" pitchFamily="34" charset="0"/>
                <a:cs typeface="Arial" panose="020B0604020202020204" pitchFamily="34" charset="0"/>
              </a:rPr>
              <a:t> </a:t>
            </a:r>
            <a:r>
              <a:rPr lang="lv-LV" altLang="lv-LV" sz="1600" dirty="0">
                <a:solidFill>
                  <a:schemeClr val="bg2">
                    <a:lumMod val="10000"/>
                  </a:schemeClr>
                </a:solidFill>
                <a:latin typeface="Arial" panose="020B0604020202020204" pitchFamily="34" charset="0"/>
                <a:cs typeface="Arial" panose="020B0604020202020204" pitchFamily="34" charset="0"/>
              </a:rPr>
              <a:t>šo noteikumu 16.3., 16.4., 16.5. un 16.6. apakšpunktā minēto saimnieciskās darbības rādītāju sasniegšanu un nepazemināšanu visā projekta uzraudzības periodā, kā arī</a:t>
            </a:r>
          </a:p>
          <a:p>
            <a:pPr algn="just" eaLnBrk="0" fontAlgn="base" hangingPunct="0">
              <a:lnSpc>
                <a:spcPct val="100000"/>
              </a:lnSpc>
              <a:spcBef>
                <a:spcPct val="0"/>
              </a:spcBef>
              <a:spcAft>
                <a:spcPct val="0"/>
              </a:spcAft>
            </a:pPr>
            <a:endParaRPr lang="lv-LV" altLang="lv-LV" sz="1600" dirty="0">
              <a:solidFill>
                <a:schemeClr val="bg2">
                  <a:lumMod val="10000"/>
                </a:schemeClr>
              </a:solidFill>
              <a:latin typeface="Arial" panose="020B0604020202020204" pitchFamily="34" charset="0"/>
              <a:cs typeface="Arial" panose="020B0604020202020204" pitchFamily="34" charset="0"/>
            </a:endParaRPr>
          </a:p>
          <a:p>
            <a:pPr algn="just" eaLnBrk="0" fontAlgn="base" hangingPunct="0">
              <a:lnSpc>
                <a:spcPct val="100000"/>
              </a:lnSpc>
              <a:spcBef>
                <a:spcPct val="0"/>
              </a:spcBef>
              <a:spcAft>
                <a:spcPct val="0"/>
              </a:spcAft>
            </a:pPr>
            <a:r>
              <a:rPr lang="lv-LV" altLang="lv-LV" sz="1700" u="sng" dirty="0">
                <a:solidFill>
                  <a:srgbClr val="008080"/>
                </a:solidFill>
                <a:latin typeface="Arial" panose="020B0604020202020204" pitchFamily="34" charset="0"/>
              </a:rPr>
              <a:t>ir tiesīgs apmeklēt vietas, </a:t>
            </a:r>
            <a:r>
              <a:rPr lang="lv-LV" altLang="lv-LV" sz="1600" dirty="0">
                <a:solidFill>
                  <a:schemeClr val="bg2">
                    <a:lumMod val="10000"/>
                  </a:schemeClr>
                </a:solidFill>
                <a:latin typeface="Arial" panose="020B0604020202020204" pitchFamily="34" charset="0"/>
                <a:cs typeface="Arial" panose="020B0604020202020204" pitchFamily="34" charset="0"/>
              </a:rPr>
              <a:t>kurās īstenoti projekti, un </a:t>
            </a:r>
          </a:p>
          <a:p>
            <a:pPr algn="just" eaLnBrk="0" fontAlgn="base" hangingPunct="0">
              <a:lnSpc>
                <a:spcPct val="100000"/>
              </a:lnSpc>
              <a:spcBef>
                <a:spcPct val="0"/>
              </a:spcBef>
              <a:spcAft>
                <a:spcPct val="0"/>
              </a:spcAft>
            </a:pPr>
            <a:endParaRPr lang="lv-LV" altLang="lv-LV" sz="1600" dirty="0">
              <a:solidFill>
                <a:schemeClr val="bg2">
                  <a:lumMod val="10000"/>
                </a:schemeClr>
              </a:solidFill>
              <a:latin typeface="Arial" panose="020B0604020202020204" pitchFamily="34" charset="0"/>
              <a:cs typeface="Arial" panose="020B0604020202020204" pitchFamily="34" charset="0"/>
            </a:endParaRPr>
          </a:p>
          <a:p>
            <a:pPr algn="just" eaLnBrk="0" fontAlgn="base" hangingPunct="0">
              <a:lnSpc>
                <a:spcPct val="100000"/>
              </a:lnSpc>
              <a:spcBef>
                <a:spcPct val="0"/>
              </a:spcBef>
              <a:spcAft>
                <a:spcPct val="0"/>
              </a:spcAft>
            </a:pPr>
            <a:r>
              <a:rPr lang="lv-LV" altLang="lv-LV" sz="1700" u="sng" dirty="0">
                <a:solidFill>
                  <a:srgbClr val="008080"/>
                </a:solidFill>
                <a:latin typeface="Arial" panose="020B0604020202020204" pitchFamily="34" charset="0"/>
              </a:rPr>
              <a:t>pieprasīt no atbalsta saņēmēja informāciju </a:t>
            </a:r>
            <a:r>
              <a:rPr lang="lv-LV" altLang="lv-LV" sz="1600" dirty="0">
                <a:solidFill>
                  <a:schemeClr val="bg2">
                    <a:lumMod val="10000"/>
                  </a:schemeClr>
                </a:solidFill>
                <a:latin typeface="Arial" panose="020B0604020202020204" pitchFamily="34" charset="0"/>
                <a:cs typeface="Arial" panose="020B0604020202020204" pitchFamily="34" charset="0"/>
              </a:rPr>
              <a:t>saistībā ar saimniecisko rādītāju izpildi vai atbilstību projekta vērtēšanas kritērijiem.</a:t>
            </a:r>
            <a:endParaRPr lang="lv-LV" dirty="0">
              <a:solidFill>
                <a:schemeClr val="bg2">
                  <a:lumMod val="10000"/>
                </a:schemeClr>
              </a:solidFill>
              <a:latin typeface="Arial" panose="020B0604020202020204" pitchFamily="34" charset="0"/>
              <a:cs typeface="Arial" panose="020B0604020202020204" pitchFamily="34" charset="0"/>
            </a:endParaRPr>
          </a:p>
        </p:txBody>
      </p:sp>
      <p:sp>
        <p:nvSpPr>
          <p:cNvPr id="4" name="Rectangle 1">
            <a:extLst>
              <a:ext uri="{FF2B5EF4-FFF2-40B4-BE49-F238E27FC236}">
                <a16:creationId xmlns:a16="http://schemas.microsoft.com/office/drawing/2014/main" id="{AB532084-05C9-534B-FDDA-9395E1232054}"/>
              </a:ext>
            </a:extLst>
          </p:cNvPr>
          <p:cNvSpPr>
            <a:spLocks noChangeArrowheads="1"/>
          </p:cNvSpPr>
          <p:nvPr/>
        </p:nvSpPr>
        <p:spPr bwMode="auto">
          <a:xfrm>
            <a:off x="6003634" y="-184666"/>
            <a:ext cx="184731" cy="36933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endParaRPr kumimoji="0" lang="lv-LV" altLang="lv-LV" sz="1800" b="0" i="0" u="none" strike="noStrike" cap="none" normalizeH="0" baseline="0" dirty="0">
              <a:ln>
                <a:noFill/>
              </a:ln>
              <a:solidFill>
                <a:schemeClr val="tx1"/>
              </a:solidFill>
              <a:effectLst/>
              <a:latin typeface="Arial" panose="020B0604020202020204" pitchFamily="34" charset="0"/>
            </a:endParaRPr>
          </a:p>
        </p:txBody>
      </p:sp>
      <p:graphicFrame>
        <p:nvGraphicFramePr>
          <p:cNvPr id="5" name="Table 4">
            <a:extLst>
              <a:ext uri="{FF2B5EF4-FFF2-40B4-BE49-F238E27FC236}">
                <a16:creationId xmlns:a16="http://schemas.microsoft.com/office/drawing/2014/main" id="{2D5CD264-3B79-1D9B-E1A5-75B7F88185CA}"/>
              </a:ext>
            </a:extLst>
          </p:cNvPr>
          <p:cNvGraphicFramePr>
            <a:graphicFrameLocks noGrp="1"/>
          </p:cNvGraphicFramePr>
          <p:nvPr>
            <p:extLst>
              <p:ext uri="{D42A27DB-BD31-4B8C-83A1-F6EECF244321}">
                <p14:modId xmlns:p14="http://schemas.microsoft.com/office/powerpoint/2010/main" val="2729391977"/>
              </p:ext>
            </p:extLst>
          </p:nvPr>
        </p:nvGraphicFramePr>
        <p:xfrm>
          <a:off x="1835046" y="1029374"/>
          <a:ext cx="8337176" cy="3046656"/>
        </p:xfrm>
        <a:graphic>
          <a:graphicData uri="http://schemas.openxmlformats.org/drawingml/2006/table">
            <a:tbl>
              <a:tblPr firstRow="1" bandRow="1">
                <a:tableStyleId>{5C22544A-7EE6-4342-B048-85BDC9FD1C3A}</a:tableStyleId>
              </a:tblPr>
              <a:tblGrid>
                <a:gridCol w="5416334">
                  <a:extLst>
                    <a:ext uri="{9D8B030D-6E8A-4147-A177-3AD203B41FA5}">
                      <a16:colId xmlns:a16="http://schemas.microsoft.com/office/drawing/2014/main" val="12156647"/>
                    </a:ext>
                  </a:extLst>
                </a:gridCol>
                <a:gridCol w="2920842">
                  <a:extLst>
                    <a:ext uri="{9D8B030D-6E8A-4147-A177-3AD203B41FA5}">
                      <a16:colId xmlns:a16="http://schemas.microsoft.com/office/drawing/2014/main" val="836402074"/>
                    </a:ext>
                  </a:extLst>
                </a:gridCol>
              </a:tblGrid>
              <a:tr h="344670">
                <a:tc>
                  <a:txBody>
                    <a:bodyPr/>
                    <a:lstStyle/>
                    <a:p>
                      <a:pPr algn="ctr"/>
                      <a:r>
                        <a:rPr lang="lv-LV" dirty="0">
                          <a:latin typeface="Arial" panose="020B0604020202020204" pitchFamily="34" charset="0"/>
                          <a:cs typeface="Arial" panose="020B0604020202020204" pitchFamily="34" charset="0"/>
                        </a:rPr>
                        <a:t>Projekta veids</a:t>
                      </a:r>
                    </a:p>
                  </a:txBody>
                  <a:tcPr/>
                </a:tc>
                <a:tc>
                  <a:txBody>
                    <a:bodyPr/>
                    <a:lstStyle/>
                    <a:p>
                      <a:pPr algn="ctr"/>
                      <a:r>
                        <a:rPr lang="lv-LV" dirty="0">
                          <a:latin typeface="Arial" panose="020B0604020202020204" pitchFamily="34" charset="0"/>
                          <a:cs typeface="Arial" panose="020B0604020202020204" pitchFamily="34" charset="0"/>
                        </a:rPr>
                        <a:t>Uzraudzības periods 65.p.</a:t>
                      </a:r>
                    </a:p>
                  </a:txBody>
                  <a:tcPr/>
                </a:tc>
                <a:extLst>
                  <a:ext uri="{0D108BD9-81ED-4DB2-BD59-A6C34878D82A}">
                    <a16:rowId xmlns:a16="http://schemas.microsoft.com/office/drawing/2014/main" val="2879427782"/>
                  </a:ext>
                </a:extLst>
              </a:tr>
              <a:tr h="4045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altLang="lv-LV" sz="1600" kern="1200" dirty="0">
                          <a:solidFill>
                            <a:schemeClr val="dk1"/>
                          </a:solidFill>
                          <a:latin typeface="Arial" panose="020B0604020202020204" pitchFamily="34" charset="0"/>
                          <a:ea typeface="+mn-ea"/>
                          <a:cs typeface="Arial" panose="020B0604020202020204" pitchFamily="34" charset="0"/>
                        </a:rPr>
                        <a:t>attiecināmo izmaksu summa </a:t>
                      </a:r>
                      <a:r>
                        <a:rPr lang="lv-LV" altLang="lv-LV" sz="1600" u="sng" kern="1200" dirty="0">
                          <a:solidFill>
                            <a:schemeClr val="dk1"/>
                          </a:solidFill>
                          <a:latin typeface="Arial" panose="020B0604020202020204" pitchFamily="34" charset="0"/>
                          <a:ea typeface="+mn-ea"/>
                          <a:cs typeface="Arial" panose="020B0604020202020204" pitchFamily="34" charset="0"/>
                        </a:rPr>
                        <a:t>nepārsniedz</a:t>
                      </a:r>
                      <a:r>
                        <a:rPr lang="lv-LV" altLang="lv-LV" sz="1600" kern="1200" dirty="0">
                          <a:solidFill>
                            <a:schemeClr val="dk1"/>
                          </a:solidFill>
                          <a:latin typeface="Arial" panose="020B0604020202020204" pitchFamily="34" charset="0"/>
                          <a:ea typeface="+mn-ea"/>
                          <a:cs typeface="Arial" panose="020B0604020202020204" pitchFamily="34" charset="0"/>
                        </a:rPr>
                        <a:t> 50 000 </a:t>
                      </a:r>
                      <a:r>
                        <a:rPr lang="lv-LV" altLang="lv-LV" sz="1600" i="1" kern="1200" dirty="0" err="1">
                          <a:solidFill>
                            <a:schemeClr val="dk1"/>
                          </a:solidFill>
                          <a:latin typeface="Arial" panose="020B0604020202020204" pitchFamily="34" charset="0"/>
                          <a:ea typeface="+mn-ea"/>
                          <a:cs typeface="Arial" panose="020B0604020202020204" pitchFamily="34" charset="0"/>
                        </a:rPr>
                        <a:t>euro</a:t>
                      </a:r>
                      <a:endParaRPr lang="lv-LV" altLang="lv-LV" sz="1600" kern="1200" dirty="0">
                        <a:solidFill>
                          <a:schemeClr val="dk1"/>
                        </a:solidFill>
                        <a:latin typeface="Arial" panose="020B0604020202020204" pitchFamily="34" charset="0"/>
                        <a:ea typeface="+mn-ea"/>
                        <a:cs typeface="Arial" panose="020B0604020202020204" pitchFamily="34" charset="0"/>
                      </a:endParaRPr>
                    </a:p>
                  </a:txBody>
                  <a:tcPr/>
                </a:tc>
                <a:tc>
                  <a:txBody>
                    <a:bodyPr/>
                    <a:lstStyle/>
                    <a:p>
                      <a:pPr algn="ctr"/>
                      <a:r>
                        <a:rPr lang="lv-LV" altLang="lv-LV" sz="1600" kern="1200" dirty="0">
                          <a:solidFill>
                            <a:schemeClr val="dk1"/>
                          </a:solidFill>
                          <a:latin typeface="Arial" panose="020B0604020202020204" pitchFamily="34" charset="0"/>
                          <a:ea typeface="+mn-ea"/>
                          <a:cs typeface="Arial" panose="020B0604020202020204" pitchFamily="34" charset="0"/>
                        </a:rPr>
                        <a:t>3 gadi </a:t>
                      </a:r>
                      <a:endParaRPr lang="lv-LV" sz="1600" kern="1200" dirty="0">
                        <a:solidFill>
                          <a:schemeClr val="dk1"/>
                        </a:solidFill>
                        <a:latin typeface="Arial" panose="020B0604020202020204" pitchFamily="34" charset="0"/>
                        <a:ea typeface="+mn-ea"/>
                        <a:cs typeface="Arial" panose="020B0604020202020204" pitchFamily="34" charset="0"/>
                      </a:endParaRPr>
                    </a:p>
                  </a:txBody>
                  <a:tcPr anchor="ctr"/>
                </a:tc>
                <a:extLst>
                  <a:ext uri="{0D108BD9-81ED-4DB2-BD59-A6C34878D82A}">
                    <a16:rowId xmlns:a16="http://schemas.microsoft.com/office/drawing/2014/main" val="2453566018"/>
                  </a:ext>
                </a:extLst>
              </a:tr>
              <a:tr h="35610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altLang="lv-LV" sz="1600" kern="1200" dirty="0">
                          <a:solidFill>
                            <a:schemeClr val="dk1"/>
                          </a:solidFill>
                          <a:latin typeface="Arial" panose="020B0604020202020204" pitchFamily="34" charset="0"/>
                          <a:ea typeface="+mn-ea"/>
                          <a:cs typeface="Arial" panose="020B0604020202020204" pitchFamily="34" charset="0"/>
                        </a:rPr>
                        <a:t>attiecināmo izmaksu summa </a:t>
                      </a:r>
                      <a:r>
                        <a:rPr lang="lv-LV" altLang="lv-LV" sz="1600" u="sng" kern="1200" dirty="0">
                          <a:solidFill>
                            <a:schemeClr val="dk1"/>
                          </a:solidFill>
                          <a:latin typeface="Arial" panose="020B0604020202020204" pitchFamily="34" charset="0"/>
                          <a:ea typeface="+mn-ea"/>
                          <a:cs typeface="Arial" panose="020B0604020202020204" pitchFamily="34" charset="0"/>
                        </a:rPr>
                        <a:t>ir lielāka par </a:t>
                      </a:r>
                      <a:r>
                        <a:rPr lang="lv-LV" altLang="lv-LV" sz="1600" kern="1200" dirty="0">
                          <a:solidFill>
                            <a:schemeClr val="dk1"/>
                          </a:solidFill>
                          <a:latin typeface="Arial" panose="020B0604020202020204" pitchFamily="34" charset="0"/>
                          <a:ea typeface="+mn-ea"/>
                          <a:cs typeface="Arial" panose="020B0604020202020204" pitchFamily="34" charset="0"/>
                        </a:rPr>
                        <a:t>50 000 </a:t>
                      </a:r>
                      <a:r>
                        <a:rPr lang="lv-LV" altLang="lv-LV" sz="1600" i="1" kern="1200" dirty="0" err="1">
                          <a:solidFill>
                            <a:schemeClr val="dk1"/>
                          </a:solidFill>
                          <a:latin typeface="Arial" panose="020B0604020202020204" pitchFamily="34" charset="0"/>
                          <a:ea typeface="+mn-ea"/>
                          <a:cs typeface="Arial" panose="020B0604020202020204" pitchFamily="34" charset="0"/>
                        </a:rPr>
                        <a:t>euro</a:t>
                      </a:r>
                      <a:endParaRPr lang="lv-LV" altLang="lv-LV" sz="1600" kern="1200" dirty="0">
                        <a:solidFill>
                          <a:schemeClr val="dk1"/>
                        </a:solidFill>
                        <a:latin typeface="Arial" panose="020B0604020202020204" pitchFamily="34" charset="0"/>
                        <a:ea typeface="+mn-ea"/>
                        <a:cs typeface="Arial" panose="020B0604020202020204" pitchFamily="34" charset="0"/>
                      </a:endParaRPr>
                    </a:p>
                  </a:txBody>
                  <a:tcPr/>
                </a:tc>
                <a:tc>
                  <a:txBody>
                    <a:bodyPr/>
                    <a:lstStyle/>
                    <a:p>
                      <a:pPr algn="ctr"/>
                      <a:r>
                        <a:rPr lang="lv-LV" altLang="lv-LV" sz="1600" kern="1200" dirty="0">
                          <a:solidFill>
                            <a:schemeClr val="dk1"/>
                          </a:solidFill>
                          <a:latin typeface="Arial" panose="020B0604020202020204" pitchFamily="34" charset="0"/>
                          <a:ea typeface="+mn-ea"/>
                          <a:cs typeface="Arial" panose="020B0604020202020204" pitchFamily="34" charset="0"/>
                        </a:rPr>
                        <a:t>5 gadi </a:t>
                      </a:r>
                      <a:endParaRPr lang="lv-LV" sz="1600" kern="1200" dirty="0">
                        <a:solidFill>
                          <a:schemeClr val="dk1"/>
                        </a:solidFill>
                        <a:latin typeface="Arial" panose="020B0604020202020204" pitchFamily="34" charset="0"/>
                        <a:ea typeface="+mn-ea"/>
                        <a:cs typeface="Arial" panose="020B0604020202020204" pitchFamily="34" charset="0"/>
                      </a:endParaRPr>
                    </a:p>
                  </a:txBody>
                  <a:tcPr anchor="ctr"/>
                </a:tc>
                <a:extLst>
                  <a:ext uri="{0D108BD9-81ED-4DB2-BD59-A6C34878D82A}">
                    <a16:rowId xmlns:a16="http://schemas.microsoft.com/office/drawing/2014/main" val="822834764"/>
                  </a:ext>
                </a:extLst>
              </a:tr>
              <a:tr h="689340">
                <a:tc>
                  <a:txBody>
                    <a:bodyPr/>
                    <a:lstStyle/>
                    <a:p>
                      <a:pPr marL="285750" indent="-285750">
                        <a:buFont typeface="Arial" panose="020B0604020202020204" pitchFamily="34" charset="0"/>
                        <a:buChar char="•"/>
                      </a:pPr>
                      <a:r>
                        <a:rPr lang="lv-LV" altLang="lv-LV" sz="1600" kern="1200" dirty="0">
                          <a:solidFill>
                            <a:schemeClr val="dk1"/>
                          </a:solidFill>
                          <a:latin typeface="Arial" panose="020B0604020202020204" pitchFamily="34" charset="0"/>
                          <a:ea typeface="+mn-ea"/>
                          <a:cs typeface="Arial" panose="020B0604020202020204" pitchFamily="34" charset="0"/>
                        </a:rPr>
                        <a:t>ir tikai ar sabiedriskām attiecībām saistītas izmaksas, </a:t>
                      </a:r>
                    </a:p>
                    <a:p>
                      <a:pPr marL="285750" indent="-285750">
                        <a:buFont typeface="Arial" panose="020B0604020202020204" pitchFamily="34" charset="0"/>
                        <a:buChar char="•"/>
                      </a:pPr>
                      <a:r>
                        <a:rPr lang="lv-LV" altLang="lv-LV" sz="1600" kern="1200" dirty="0">
                          <a:solidFill>
                            <a:schemeClr val="dk1"/>
                          </a:solidFill>
                          <a:latin typeface="Arial" panose="020B0604020202020204" pitchFamily="34" charset="0"/>
                          <a:ea typeface="+mn-ea"/>
                          <a:cs typeface="Arial" panose="020B0604020202020204" pitchFamily="34" charset="0"/>
                        </a:rPr>
                        <a:t>biedrību mācību projekts </a:t>
                      </a:r>
                    </a:p>
                    <a:p>
                      <a:pPr marL="285750" indent="-285750">
                        <a:buFont typeface="Arial" panose="020B0604020202020204" pitchFamily="34" charset="0"/>
                        <a:buChar char="•"/>
                      </a:pPr>
                      <a:r>
                        <a:rPr lang="lv-LV" altLang="lv-LV" sz="1600" kern="1200" dirty="0">
                          <a:solidFill>
                            <a:schemeClr val="dk1"/>
                          </a:solidFill>
                          <a:latin typeface="Arial" panose="020B0604020202020204" pitchFamily="34" charset="0"/>
                          <a:ea typeface="+mn-ea"/>
                          <a:cs typeface="Arial" panose="020B0604020202020204" pitchFamily="34" charset="0"/>
                        </a:rPr>
                        <a:t>«Jauniešu iniciatīvas»</a:t>
                      </a:r>
                      <a:endParaRPr lang="lv-LV" sz="1600" kern="1200" dirty="0">
                        <a:solidFill>
                          <a:schemeClr val="dk1"/>
                        </a:solidFill>
                        <a:latin typeface="Arial" panose="020B0604020202020204" pitchFamily="34" charset="0"/>
                        <a:ea typeface="+mn-ea"/>
                        <a:cs typeface="Arial" panose="020B0604020202020204" pitchFamily="34" charset="0"/>
                      </a:endParaRPr>
                    </a:p>
                  </a:txBody>
                  <a:tcPr/>
                </a:tc>
                <a:tc>
                  <a:txBody>
                    <a:bodyPr/>
                    <a:lstStyle/>
                    <a:p>
                      <a:pPr algn="ctr"/>
                      <a:r>
                        <a:rPr lang="lv-LV" sz="1600" kern="1200" dirty="0">
                          <a:solidFill>
                            <a:schemeClr val="dk1"/>
                          </a:solidFill>
                          <a:latin typeface="Arial" panose="020B0604020202020204" pitchFamily="34" charset="0"/>
                          <a:ea typeface="+mn-ea"/>
                          <a:cs typeface="Arial" panose="020B0604020202020204" pitchFamily="34" charset="0"/>
                        </a:rPr>
                        <a:t>nav</a:t>
                      </a:r>
                    </a:p>
                  </a:txBody>
                  <a:tcPr anchor="ctr"/>
                </a:tc>
                <a:extLst>
                  <a:ext uri="{0D108BD9-81ED-4DB2-BD59-A6C34878D82A}">
                    <a16:rowId xmlns:a16="http://schemas.microsoft.com/office/drawing/2014/main" val="3747861099"/>
                  </a:ext>
                </a:extLst>
              </a:tr>
              <a:tr h="751309">
                <a:tc>
                  <a:txBody>
                    <a:bodyPr/>
                    <a:lstStyle/>
                    <a:p>
                      <a:pPr marL="0" indent="0">
                        <a:buFont typeface="Arial" panose="020B0604020202020204" pitchFamily="34" charset="0"/>
                        <a:buNone/>
                      </a:pPr>
                      <a:r>
                        <a:rPr lang="lv-LV" sz="1600" kern="1200" dirty="0">
                          <a:solidFill>
                            <a:schemeClr val="dk1"/>
                          </a:solidFill>
                          <a:latin typeface="Arial" panose="020B0604020202020204" pitchFamily="34" charset="0"/>
                          <a:ea typeface="+mn-ea"/>
                          <a:cs typeface="Arial" panose="020B0604020202020204" pitchFamily="34" charset="0"/>
                        </a:rPr>
                        <a:t>ir tikai darbinieku produktivitātes kāpināšana (darbinieku dalība mācībās) </a:t>
                      </a:r>
                      <a:r>
                        <a:rPr lang="lv-LV" sz="1600" b="0" u="sng" kern="1200" dirty="0">
                          <a:solidFill>
                            <a:srgbClr val="008080"/>
                          </a:solidFill>
                          <a:latin typeface="Arial" panose="020B0604020202020204" pitchFamily="34" charset="0"/>
                          <a:ea typeface="+mn-ea"/>
                          <a:cs typeface="+mn-cs"/>
                        </a:rPr>
                        <a:t>un attiecināmo izmaksu summa pārsniedz 15 000 </a:t>
                      </a:r>
                      <a:r>
                        <a:rPr lang="lv-LV" sz="1600" b="0" i="1" u="sng" kern="1200" dirty="0" err="1">
                          <a:solidFill>
                            <a:srgbClr val="008080"/>
                          </a:solidFill>
                          <a:latin typeface="Arial" panose="020B0604020202020204" pitchFamily="34" charset="0"/>
                          <a:ea typeface="+mn-ea"/>
                          <a:cs typeface="+mn-cs"/>
                        </a:rPr>
                        <a:t>euro</a:t>
                      </a:r>
                      <a:endParaRPr lang="lv-LV" sz="1600" b="0" i="1" u="sng" kern="1200" dirty="0">
                        <a:solidFill>
                          <a:srgbClr val="008080"/>
                        </a:solidFill>
                        <a:latin typeface="Arial" panose="020B0604020202020204" pitchFamily="34" charset="0"/>
                        <a:ea typeface="+mn-ea"/>
                        <a:cs typeface="+mn-cs"/>
                      </a:endParaRPr>
                    </a:p>
                  </a:txBody>
                  <a:tcPr/>
                </a:tc>
                <a:tc>
                  <a:txBody>
                    <a:bodyPr/>
                    <a:lstStyle/>
                    <a:p>
                      <a:pPr algn="ctr"/>
                      <a:r>
                        <a:rPr lang="lv-LV" sz="1600" kern="1200" dirty="0">
                          <a:solidFill>
                            <a:schemeClr val="dk1"/>
                          </a:solidFill>
                          <a:latin typeface="Arial" panose="020B0604020202020204" pitchFamily="34" charset="0"/>
                          <a:ea typeface="+mn-ea"/>
                          <a:cs typeface="Arial" panose="020B0604020202020204" pitchFamily="34" charset="0"/>
                        </a:rPr>
                        <a:t>18 mēneši</a:t>
                      </a:r>
                    </a:p>
                  </a:txBody>
                  <a:tcPr anchor="ctr"/>
                </a:tc>
                <a:extLst>
                  <a:ext uri="{0D108BD9-81ED-4DB2-BD59-A6C34878D82A}">
                    <a16:rowId xmlns:a16="http://schemas.microsoft.com/office/drawing/2014/main" val="2733969505"/>
                  </a:ext>
                </a:extLst>
              </a:tr>
            </a:tbl>
          </a:graphicData>
        </a:graphic>
      </p:graphicFrame>
    </p:spTree>
    <p:extLst>
      <p:ext uri="{BB962C8B-B14F-4D97-AF65-F5344CB8AC3E}">
        <p14:creationId xmlns:p14="http://schemas.microsoft.com/office/powerpoint/2010/main" val="9427134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BE67C7-2604-B630-0C2C-EEC8D40D108C}"/>
              </a:ext>
            </a:extLst>
          </p:cNvPr>
          <p:cNvSpPr>
            <a:spLocks noGrp="1"/>
          </p:cNvSpPr>
          <p:nvPr>
            <p:ph type="title"/>
          </p:nvPr>
        </p:nvSpPr>
        <p:spPr>
          <a:xfrm>
            <a:off x="838200" y="233532"/>
            <a:ext cx="10515600" cy="1325563"/>
          </a:xfrm>
        </p:spPr>
        <p:txBody>
          <a:bodyPr>
            <a:noAutofit/>
          </a:bodyPr>
          <a:lstStyle/>
          <a:p>
            <a:pPr algn="ctr"/>
            <a:r>
              <a:rPr lang="lv-LV" sz="2400" dirty="0">
                <a:solidFill>
                  <a:srgbClr val="19486A"/>
                </a:solidFill>
                <a:latin typeface="Arial Black" panose="020B0A04020102020204" pitchFamily="34" charset="0"/>
                <a:ea typeface="+mn-ea"/>
              </a:rPr>
              <a:t>Projekta īstenošanas uzsākšanas nosacījums </a:t>
            </a:r>
            <a:br>
              <a:rPr lang="lv-LV" sz="2400" dirty="0">
                <a:solidFill>
                  <a:srgbClr val="19486A"/>
                </a:solidFill>
                <a:latin typeface="Arial Black" panose="020B0A04020102020204" pitchFamily="34" charset="0"/>
                <a:ea typeface="+mn-ea"/>
              </a:rPr>
            </a:br>
            <a:r>
              <a:rPr lang="lv-LV" sz="1800" dirty="0">
                <a:solidFill>
                  <a:srgbClr val="19486A"/>
                </a:solidFill>
                <a:latin typeface="Arial Black" panose="020B0A04020102020204" pitchFamily="34" charset="0"/>
                <a:ea typeface="+mn-ea"/>
              </a:rPr>
              <a:t>(arī «Budžeta projektam», «Lauku biļetei» un «Jauniešu iniciatīvām»)</a:t>
            </a:r>
            <a:endParaRPr lang="lv-LV" sz="2400" dirty="0">
              <a:solidFill>
                <a:srgbClr val="19486A"/>
              </a:solidFill>
              <a:latin typeface="Arial Black" panose="020B0A04020102020204" pitchFamily="34" charset="0"/>
              <a:ea typeface="+mn-ea"/>
            </a:endParaRPr>
          </a:p>
        </p:txBody>
      </p:sp>
      <p:sp>
        <p:nvSpPr>
          <p:cNvPr id="6" name="TextBox 5">
            <a:extLst>
              <a:ext uri="{FF2B5EF4-FFF2-40B4-BE49-F238E27FC236}">
                <a16:creationId xmlns:a16="http://schemas.microsoft.com/office/drawing/2014/main" id="{823F1848-7F78-4C76-08CA-7B393D869494}"/>
              </a:ext>
            </a:extLst>
          </p:cNvPr>
          <p:cNvSpPr txBox="1"/>
          <p:nvPr/>
        </p:nvSpPr>
        <p:spPr>
          <a:xfrm>
            <a:off x="366409" y="1433589"/>
            <a:ext cx="11459182" cy="4924425"/>
          </a:xfrm>
          <a:prstGeom prst="rect">
            <a:avLst/>
          </a:prstGeom>
          <a:noFill/>
        </p:spPr>
        <p:txBody>
          <a:bodyPr wrap="square">
            <a:spAutoFit/>
          </a:bodyPr>
          <a:lstStyle/>
          <a:p>
            <a:pPr indent="447675" algn="just" eaLnBrk="0" fontAlgn="base" hangingPunct="0">
              <a:spcBef>
                <a:spcPct val="0"/>
              </a:spcBef>
              <a:spcAft>
                <a:spcPct val="0"/>
              </a:spcAft>
              <a:buFontTx/>
              <a:buChar char="•"/>
            </a:pPr>
            <a:r>
              <a:rPr lang="lv-LV" sz="1600" u="none" strike="noStrike" dirty="0">
                <a:solidFill>
                  <a:schemeClr val="bg2">
                    <a:lumMod val="50000"/>
                  </a:schemeClr>
                </a:solidFill>
                <a:effectLst/>
                <a:latin typeface="Arial" panose="020B0604020202020204" pitchFamily="34" charset="0"/>
                <a:ea typeface="Times New Roman" panose="02020603050405020304" pitchFamily="18" charset="0"/>
                <a:cs typeface="Arial" panose="020B0604020202020204" pitchFamily="34" charset="0"/>
              </a:rPr>
              <a:t>68. Atbalsta saņēmējs (izņemot publisku personu vai tās iestādi, kuras projektā paredzētas tikai šo noteikumu 33.1. vai 35.1. apakšpunktā minētās attiecināmās izmaksas) </a:t>
            </a:r>
            <a:r>
              <a:rPr lang="lv-LV" sz="1600" u="none" strike="noStrike" dirty="0">
                <a:effectLst/>
                <a:latin typeface="Arial" panose="020B0604020202020204" pitchFamily="34" charset="0"/>
                <a:ea typeface="Times New Roman" panose="02020603050405020304" pitchFamily="18" charset="0"/>
                <a:cs typeface="Arial" panose="020B0604020202020204" pitchFamily="34" charset="0"/>
              </a:rPr>
              <a:t>projektu sāk īstenot </a:t>
            </a:r>
            <a:r>
              <a:rPr lang="lv-LV" sz="1600" b="1" dirty="0">
                <a:latin typeface="Arial" panose="020B0604020202020204" pitchFamily="34" charset="0"/>
                <a:cs typeface="Arial" panose="020B0604020202020204" pitchFamily="34" charset="0"/>
              </a:rPr>
              <a:t>sešu mēnešu laikā </a:t>
            </a:r>
            <a:r>
              <a:rPr lang="lv-LV" sz="1600" u="none" strike="noStrike" dirty="0">
                <a:solidFill>
                  <a:schemeClr val="bg2">
                    <a:lumMod val="50000"/>
                  </a:schemeClr>
                </a:solidFill>
                <a:effectLst/>
                <a:latin typeface="Arial" panose="020B0604020202020204" pitchFamily="34" charset="0"/>
                <a:ea typeface="Times New Roman" panose="02020603050405020304" pitchFamily="18" charset="0"/>
                <a:cs typeface="Arial" panose="020B0604020202020204" pitchFamily="34" charset="0"/>
              </a:rPr>
              <a:t>pēc dienas, kad stājies spēkā lēmums par projekta iesnieguma apstiprināšanu.</a:t>
            </a:r>
          </a:p>
          <a:p>
            <a:pPr marL="0" marR="0" lvl="0" indent="447675" algn="just" defTabSz="914400" rtl="0" eaLnBrk="0" fontAlgn="base" latinLnBrk="0" hangingPunct="0">
              <a:lnSpc>
                <a:spcPct val="100000"/>
              </a:lnSpc>
              <a:spcBef>
                <a:spcPct val="0"/>
              </a:spcBef>
              <a:spcAft>
                <a:spcPct val="0"/>
              </a:spcAft>
              <a:buClrTx/>
              <a:buSzTx/>
              <a:buFontTx/>
              <a:buChar char="•"/>
              <a:tabLst/>
            </a:pPr>
            <a:endParaRPr kumimoji="0" lang="lv-LV" altLang="lv-LV" sz="800" b="0"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447675" algn="just" defTabSz="914400" rtl="0" eaLnBrk="0" fontAlgn="base" latinLnBrk="0" hangingPunct="0">
              <a:lnSpc>
                <a:spcPct val="100000"/>
              </a:lnSpc>
              <a:spcBef>
                <a:spcPct val="0"/>
              </a:spcBef>
              <a:spcAft>
                <a:spcPct val="0"/>
              </a:spcAft>
              <a:buClrTx/>
              <a:buSzTx/>
              <a:buFontTx/>
              <a:buChar char="•"/>
              <a:tabLst/>
            </a:pPr>
            <a:r>
              <a:rPr kumimoji="0" lang="lv-LV" altLang="lv-LV" sz="1600" b="0"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cs typeface="Arial" panose="020B0604020202020204" pitchFamily="34" charset="0"/>
              </a:rPr>
              <a:t>69. Šo noteikumu 68. punktā minēto prasību uzskata par izpildītu, ja ir izpildīts vismaz viens no šādiem nosacījumiem:</a:t>
            </a:r>
            <a:endParaRPr kumimoji="0" lang="lv-LV" altLang="lv-LV" sz="16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457200" marR="0" lvl="1" indent="0" algn="just" defTabSz="914400" rtl="0" eaLnBrk="0" fontAlgn="base" latinLnBrk="0" hangingPunct="0">
              <a:lnSpc>
                <a:spcPct val="100000"/>
              </a:lnSpc>
              <a:spcBef>
                <a:spcPct val="0"/>
              </a:spcBef>
              <a:spcAft>
                <a:spcPct val="0"/>
              </a:spcAft>
              <a:buClrTx/>
              <a:buSzTx/>
              <a:tabLst/>
            </a:pPr>
            <a:r>
              <a:rPr kumimoji="0" lang="lv-LV" altLang="lv-LV" sz="1600" b="0" i="0" u="none" strike="noStrike" cap="none" normalizeH="0" baseline="0" dirty="0">
                <a:ln>
                  <a:noFill/>
                </a:ln>
                <a:solidFill>
                  <a:schemeClr val="bg2">
                    <a:lumMod val="50000"/>
                  </a:schemeClr>
                </a:solidFill>
                <a:effectLst/>
                <a:latin typeface="Arial" panose="020B0604020202020204" pitchFamily="34" charset="0"/>
                <a:ea typeface="Times New Roman" panose="02020603050405020304" pitchFamily="18" charset="0"/>
                <a:cs typeface="Arial" panose="020B0604020202020204" pitchFamily="34" charset="0"/>
              </a:rPr>
              <a:t>69.1. atbalsta saņēmējs Lauku atbalsta dienestā atbilstoši plānotajai būvniecības iecerei un būvju grupai ir iesniedzis informāciju par būvniecības lietu, kas atbilstoši būvniecības jomu regulējošajiem normatīvajiem aktiem reģistrēta Būvniecības informācijas sistēmā;</a:t>
            </a:r>
          </a:p>
          <a:p>
            <a:pPr marL="457200" marR="0" lvl="1" indent="0" algn="just" defTabSz="914400" rtl="0" eaLnBrk="0" fontAlgn="base" latinLnBrk="0" hangingPunct="0">
              <a:lnSpc>
                <a:spcPct val="100000"/>
              </a:lnSpc>
              <a:spcBef>
                <a:spcPct val="0"/>
              </a:spcBef>
              <a:spcAft>
                <a:spcPct val="0"/>
              </a:spcAft>
              <a:buClrTx/>
              <a:buSzTx/>
              <a:tabLst/>
            </a:pPr>
            <a:endParaRPr kumimoji="0" lang="lv-LV" altLang="lv-LV" sz="800" b="0" i="0" u="none" strike="noStrike" cap="none" normalizeH="0" baseline="0" dirty="0">
              <a:ln>
                <a:noFill/>
              </a:ln>
              <a:solidFill>
                <a:schemeClr val="bg2">
                  <a:lumMod val="50000"/>
                </a:schemeClr>
              </a:solidFill>
              <a:effectLst/>
              <a:latin typeface="Arial" panose="020B0604020202020204" pitchFamily="34" charset="0"/>
              <a:cs typeface="Arial" panose="020B0604020202020204" pitchFamily="34" charset="0"/>
            </a:endParaRPr>
          </a:p>
          <a:p>
            <a:pPr marL="457200" marR="0" lvl="1" indent="0" algn="just" defTabSz="914400" rtl="0" eaLnBrk="0" fontAlgn="base" latinLnBrk="0" hangingPunct="0">
              <a:lnSpc>
                <a:spcPct val="100000"/>
              </a:lnSpc>
              <a:spcBef>
                <a:spcPct val="0"/>
              </a:spcBef>
              <a:spcAft>
                <a:spcPct val="0"/>
              </a:spcAft>
              <a:buClrTx/>
              <a:buSzTx/>
              <a:tabLst/>
            </a:pPr>
            <a:r>
              <a:rPr kumimoji="0" lang="lv-LV" altLang="lv-LV" b="0"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cs typeface="Arial" panose="020B0604020202020204" pitchFamily="34" charset="0"/>
              </a:rPr>
              <a:t>69.2. atbalsta saņēmējs </a:t>
            </a:r>
            <a:r>
              <a:rPr lang="lv-LV" altLang="lv-LV" dirty="0">
                <a:solidFill>
                  <a:srgbClr val="333333"/>
                </a:solidFill>
                <a:latin typeface="Arial" panose="020B0604020202020204" pitchFamily="34" charset="0"/>
                <a:cs typeface="Arial" panose="020B0604020202020204" pitchFamily="34" charset="0"/>
              </a:rPr>
              <a:t>ir iegādājies vismaz </a:t>
            </a:r>
            <a:r>
              <a:rPr lang="lv-LV" altLang="lv-LV" b="1" dirty="0">
                <a:solidFill>
                  <a:srgbClr val="333333"/>
                </a:solidFill>
                <a:latin typeface="Arial" panose="020B0604020202020204" pitchFamily="34" charset="0"/>
                <a:cs typeface="Arial" panose="020B0604020202020204" pitchFamily="34" charset="0"/>
              </a:rPr>
              <a:t>vienu</a:t>
            </a:r>
            <a:r>
              <a:rPr lang="lv-LV" altLang="lv-LV" dirty="0">
                <a:solidFill>
                  <a:srgbClr val="333333"/>
                </a:solidFill>
                <a:latin typeface="Arial" panose="020B0604020202020204" pitchFamily="34" charset="0"/>
                <a:cs typeface="Arial" panose="020B0604020202020204" pitchFamily="34" charset="0"/>
              </a:rPr>
              <a:t> projektā </a:t>
            </a:r>
            <a:r>
              <a:rPr kumimoji="0" lang="lv-LV" altLang="lv-LV" b="1" i="0" u="sng" strike="noStrike" cap="none" normalizeH="0" baseline="0" dirty="0">
                <a:ln>
                  <a:noFill/>
                </a:ln>
                <a:solidFill>
                  <a:srgbClr val="008080"/>
                </a:solidFill>
                <a:effectLst/>
                <a:latin typeface="Arial" panose="020B0604020202020204" pitchFamily="34" charset="0"/>
                <a:ea typeface="Times New Roman" panose="02020603050405020304" pitchFamily="18" charset="0"/>
                <a:cs typeface="Arial" panose="020B0604020202020204" pitchFamily="34" charset="0"/>
              </a:rPr>
              <a:t>paredzēto tāmes pozīciju</a:t>
            </a:r>
            <a:r>
              <a:rPr kumimoji="0" lang="lv-LV" altLang="lv-LV" b="0" i="0" u="sng" strike="noStrike" cap="none" normalizeH="0" baseline="0" dirty="0">
                <a:ln>
                  <a:noFill/>
                </a:ln>
                <a:solidFill>
                  <a:srgbClr val="008080"/>
                </a:solidFill>
                <a:effectLst/>
                <a:latin typeface="Arial" panose="020B0604020202020204" pitchFamily="34" charset="0"/>
                <a:ea typeface="Times New Roman" panose="02020603050405020304" pitchFamily="18" charset="0"/>
                <a:cs typeface="Arial" panose="020B0604020202020204" pitchFamily="34" charset="0"/>
              </a:rPr>
              <a:t>, kuras</a:t>
            </a:r>
            <a:r>
              <a:rPr kumimoji="0" lang="lv-LV" altLang="lv-LV" b="0"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cs typeface="Arial" panose="020B0604020202020204" pitchFamily="34" charset="0"/>
              </a:rPr>
              <a:t> vērtība ir </a:t>
            </a:r>
            <a:r>
              <a:rPr kumimoji="0" lang="lv-LV" altLang="lv-LV" b="1"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cs typeface="Arial" panose="020B0604020202020204" pitchFamily="34" charset="0"/>
              </a:rPr>
              <a:t>vismaz 10 procentu</a:t>
            </a:r>
            <a:r>
              <a:rPr kumimoji="0" lang="lv-LV" altLang="lv-LV" b="0"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cs typeface="Arial" panose="020B0604020202020204" pitchFamily="34" charset="0"/>
              </a:rPr>
              <a:t> </a:t>
            </a:r>
            <a:r>
              <a:rPr lang="lv-LV" altLang="lv-LV" u="sng" dirty="0">
                <a:solidFill>
                  <a:srgbClr val="008080"/>
                </a:solidFill>
                <a:latin typeface="Arial" panose="020B0604020202020204" pitchFamily="34" charset="0"/>
                <a:cs typeface="Arial" panose="020B0604020202020204" pitchFamily="34" charset="0"/>
              </a:rPr>
              <a:t>no projekta kopējās </a:t>
            </a:r>
            <a:r>
              <a:rPr kumimoji="0" lang="lv-LV" altLang="lv-LV" b="0"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cs typeface="Arial" panose="020B0604020202020204" pitchFamily="34" charset="0"/>
              </a:rPr>
              <a:t>attiecināmo izmaksu summas, </a:t>
            </a:r>
            <a:r>
              <a:rPr kumimoji="0" lang="lv-LV" altLang="lv-LV" b="0" i="0" u="sng" strike="noStrike" cap="none" normalizeH="0" baseline="0" dirty="0">
                <a:ln>
                  <a:noFill/>
                </a:ln>
                <a:solidFill>
                  <a:srgbClr val="008080"/>
                </a:solidFill>
                <a:effectLst/>
                <a:latin typeface="Arial" panose="020B0604020202020204" pitchFamily="34" charset="0"/>
                <a:ea typeface="Times New Roman" panose="02020603050405020304" pitchFamily="18" charset="0"/>
                <a:cs typeface="Arial" panose="020B0604020202020204" pitchFamily="34" charset="0"/>
              </a:rPr>
              <a:t>neietverot būvniecības izmaksas</a:t>
            </a:r>
            <a:r>
              <a:rPr kumimoji="0" lang="lv-LV" altLang="lv-LV" b="0"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cs typeface="Arial" panose="020B0604020202020204" pitchFamily="34" charset="0"/>
              </a:rPr>
              <a:t>;</a:t>
            </a:r>
          </a:p>
          <a:p>
            <a:pPr marL="457200" marR="0" lvl="1" indent="0" algn="just" defTabSz="914400" rtl="0" eaLnBrk="0" fontAlgn="base" latinLnBrk="0" hangingPunct="0">
              <a:lnSpc>
                <a:spcPct val="100000"/>
              </a:lnSpc>
              <a:spcBef>
                <a:spcPct val="0"/>
              </a:spcBef>
              <a:spcAft>
                <a:spcPct val="0"/>
              </a:spcAft>
              <a:buClrTx/>
              <a:buSzTx/>
              <a:tabLst/>
            </a:pPr>
            <a:endParaRPr kumimoji="0" lang="lv-LV" altLang="lv-LV" sz="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lvl="1" algn="just" eaLnBrk="0" fontAlgn="base" hangingPunct="0">
              <a:spcBef>
                <a:spcPct val="0"/>
              </a:spcBef>
              <a:spcAft>
                <a:spcPct val="0"/>
              </a:spcAft>
            </a:pPr>
            <a:r>
              <a:rPr kumimoji="0" lang="lv-LV" altLang="lv-LV" b="0"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cs typeface="Arial" panose="020B0604020202020204" pitchFamily="34" charset="0"/>
              </a:rPr>
              <a:t>69.3. atbalsta saņēmējs ir noslēdzis līgumu un samaksājis avansu vismaz 10 procentu apmērā no attiecināmo izmaksu summas, </a:t>
            </a:r>
            <a:r>
              <a:rPr lang="lv-LV" altLang="lv-LV" b="1" u="sng" dirty="0">
                <a:solidFill>
                  <a:srgbClr val="008080"/>
                </a:solidFill>
                <a:latin typeface="Arial" panose="020B0604020202020204" pitchFamily="34" charset="0"/>
                <a:cs typeface="Arial" panose="020B0604020202020204" pitchFamily="34" charset="0"/>
              </a:rPr>
              <a:t>ietverot</a:t>
            </a:r>
            <a:r>
              <a:rPr kumimoji="0" lang="lv-LV" altLang="lv-LV" b="1"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cs typeface="Arial" panose="020B0604020202020204" pitchFamily="34" charset="0"/>
              </a:rPr>
              <a:t> būvniecības izmaksas</a:t>
            </a:r>
            <a:r>
              <a:rPr kumimoji="0" lang="lv-LV" altLang="lv-LV" b="0"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cs typeface="Arial" panose="020B0604020202020204" pitchFamily="34" charset="0"/>
              </a:rPr>
              <a:t>, </a:t>
            </a:r>
            <a:r>
              <a:rPr lang="lv-LV" u="sng" dirty="0">
                <a:solidFill>
                  <a:srgbClr val="008080"/>
                </a:solidFill>
                <a:latin typeface="Arial" panose="020B0604020202020204" pitchFamily="34" charset="0"/>
                <a:cs typeface="Arial" panose="020B0604020202020204" pitchFamily="34" charset="0"/>
              </a:rPr>
              <a:t>ja būvdarbiem </a:t>
            </a:r>
            <a:r>
              <a:rPr lang="lv-LV" b="1" u="sng" dirty="0">
                <a:solidFill>
                  <a:srgbClr val="008080"/>
                </a:solidFill>
                <a:latin typeface="Arial" panose="020B0604020202020204" pitchFamily="34" charset="0"/>
                <a:cs typeface="Arial" panose="020B0604020202020204" pitchFamily="34" charset="0"/>
              </a:rPr>
              <a:t>nav</a:t>
            </a:r>
            <a:r>
              <a:rPr lang="lv-LV" u="sng" dirty="0">
                <a:solidFill>
                  <a:srgbClr val="008080"/>
                </a:solidFill>
                <a:latin typeface="Arial" panose="020B0604020202020204" pitchFamily="34" charset="0"/>
                <a:cs typeface="Arial" panose="020B0604020202020204" pitchFamily="34" charset="0"/>
              </a:rPr>
              <a:t> nepieciešama būvniecības ieceres dokumentācija</a:t>
            </a:r>
            <a:r>
              <a:rPr lang="lv-LV" altLang="lv-LV" u="sng" dirty="0">
                <a:solidFill>
                  <a:srgbClr val="008080"/>
                </a:solidFill>
                <a:latin typeface="Arial" panose="020B0604020202020204" pitchFamily="34" charset="0"/>
                <a:cs typeface="Arial" panose="020B0604020202020204" pitchFamily="34" charset="0"/>
              </a:rPr>
              <a:t>.</a:t>
            </a:r>
          </a:p>
          <a:p>
            <a:pPr lvl="1" algn="just" eaLnBrk="0" fontAlgn="base" hangingPunct="0">
              <a:spcBef>
                <a:spcPct val="0"/>
              </a:spcBef>
              <a:spcAft>
                <a:spcPct val="0"/>
              </a:spcAft>
            </a:pPr>
            <a:endParaRPr lang="lv-LV" altLang="lv-LV" sz="800" u="sng" dirty="0">
              <a:solidFill>
                <a:srgbClr val="008080"/>
              </a:solidFill>
              <a:latin typeface="Arial" panose="020B0604020202020204" pitchFamily="34" charset="0"/>
              <a:cs typeface="Arial" panose="020B0604020202020204" pitchFamily="34" charset="0"/>
            </a:endParaRPr>
          </a:p>
          <a:p>
            <a:pPr marL="457200" marR="0" lvl="1" indent="0" algn="just" defTabSz="914400" rtl="0" eaLnBrk="0" fontAlgn="base" latinLnBrk="0" hangingPunct="0">
              <a:lnSpc>
                <a:spcPct val="100000"/>
              </a:lnSpc>
              <a:spcBef>
                <a:spcPct val="0"/>
              </a:spcBef>
              <a:spcAft>
                <a:spcPct val="0"/>
              </a:spcAft>
              <a:buClrTx/>
              <a:buSzTx/>
              <a:tabLst/>
            </a:pPr>
            <a:r>
              <a:rPr kumimoji="0" lang="lv-LV" altLang="lv-LV" b="0" i="0" u="sng" strike="noStrike" cap="none" normalizeH="0" baseline="0" dirty="0">
                <a:ln>
                  <a:noFill/>
                </a:ln>
                <a:solidFill>
                  <a:srgbClr val="008080"/>
                </a:solidFill>
                <a:effectLst/>
                <a:latin typeface="Arial" panose="020B0604020202020204" pitchFamily="34" charset="0"/>
                <a:ea typeface="Times New Roman" panose="02020603050405020304" pitchFamily="18" charset="0"/>
                <a:cs typeface="Arial" panose="020B0604020202020204" pitchFamily="34" charset="0"/>
              </a:rPr>
              <a:t>69.4. atbalsta saņēmējs ir iesniedzis šo noteikumu 62.1. apakšpunktā minēto informāciju par vismaz vienām mācībām vai pasākumu, kura norises laiks ietilpst šo noteikumu 68. punktā minētajā termiņā.</a:t>
            </a:r>
          </a:p>
          <a:p>
            <a:pPr indent="447675" algn="just" eaLnBrk="0" fontAlgn="base" hangingPunct="0">
              <a:spcBef>
                <a:spcPct val="0"/>
              </a:spcBef>
              <a:spcAft>
                <a:spcPct val="0"/>
              </a:spcAft>
              <a:buFontTx/>
              <a:buChar char="•"/>
            </a:pPr>
            <a:endParaRPr lang="lv-LV" sz="800" dirty="0">
              <a:solidFill>
                <a:srgbClr val="333333"/>
              </a:solidFill>
              <a:latin typeface="Arial" panose="020B0604020202020204" pitchFamily="34" charset="0"/>
              <a:ea typeface="Times New Roman" panose="02020603050405020304" pitchFamily="18" charset="0"/>
              <a:cs typeface="Arial" panose="020B0604020202020204" pitchFamily="34" charset="0"/>
            </a:endParaRPr>
          </a:p>
          <a:p>
            <a:pPr indent="447675" algn="just" eaLnBrk="0" fontAlgn="base" hangingPunct="0">
              <a:spcBef>
                <a:spcPct val="0"/>
              </a:spcBef>
              <a:spcAft>
                <a:spcPct val="0"/>
              </a:spcAft>
              <a:buFontTx/>
              <a:buChar char="•"/>
            </a:pPr>
            <a:r>
              <a:rPr lang="lv-LV" dirty="0">
                <a:solidFill>
                  <a:srgbClr val="333333"/>
                </a:solidFill>
                <a:latin typeface="Arial" panose="020B0604020202020204" pitchFamily="34" charset="0"/>
                <a:ea typeface="Times New Roman" panose="02020603050405020304" pitchFamily="18" charset="0"/>
                <a:cs typeface="Arial" panose="020B0604020202020204" pitchFamily="34" charset="0"/>
              </a:rPr>
              <a:t>Nepiemēro pašvaldību projektiem, kuros pamatlīdzekļu iegāde, – termiņš atbilstoši iepirkumu dokumentu iesniegšanas termiņam (52.punkts, 6 </a:t>
            </a:r>
            <a:r>
              <a:rPr lang="lv-LV" dirty="0" err="1">
                <a:solidFill>
                  <a:srgbClr val="333333"/>
                </a:solidFill>
                <a:latin typeface="Arial" panose="020B0604020202020204" pitchFamily="34" charset="0"/>
                <a:ea typeface="Times New Roman" panose="02020603050405020304" pitchFamily="18" charset="0"/>
                <a:cs typeface="Arial" panose="020B0604020202020204" pitchFamily="34" charset="0"/>
              </a:rPr>
              <a:t>mēn</a:t>
            </a:r>
            <a:r>
              <a:rPr lang="lv-LV" dirty="0">
                <a:solidFill>
                  <a:srgbClr val="333333"/>
                </a:solidFill>
                <a:latin typeface="Arial" panose="020B0604020202020204" pitchFamily="34" charset="0"/>
                <a:ea typeface="Times New Roman" panose="02020603050405020304" pitchFamily="18" charset="0"/>
                <a:cs typeface="Arial" panose="020B0604020202020204" pitchFamily="34" charset="0"/>
              </a:rPr>
              <a:t>.))</a:t>
            </a:r>
            <a:endParaRPr lang="lv-LV" altLang="lv-LV" dirty="0">
              <a:solidFill>
                <a:srgbClr val="333333"/>
              </a:solidFill>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4902323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7" end="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9" end="9"/>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0AEE4B-FB5F-2DC5-0ABE-78D993B66E1C}"/>
              </a:ext>
            </a:extLst>
          </p:cNvPr>
          <p:cNvSpPr>
            <a:spLocks noGrp="1"/>
          </p:cNvSpPr>
          <p:nvPr>
            <p:ph type="title"/>
          </p:nvPr>
        </p:nvSpPr>
        <p:spPr/>
        <p:txBody>
          <a:bodyPr>
            <a:normAutofit/>
          </a:bodyPr>
          <a:lstStyle/>
          <a:p>
            <a:pPr algn="ctr"/>
            <a:r>
              <a:rPr lang="lv-LV" sz="3200" dirty="0">
                <a:solidFill>
                  <a:srgbClr val="19486A"/>
                </a:solidFill>
                <a:latin typeface="Arial Black" panose="020B0A04020102020204" pitchFamily="34" charset="0"/>
                <a:ea typeface="+mn-ea"/>
              </a:rPr>
              <a:t>VRG procedūras</a:t>
            </a:r>
          </a:p>
        </p:txBody>
      </p:sp>
      <p:sp>
        <p:nvSpPr>
          <p:cNvPr id="3" name="Content Placeholder 2">
            <a:extLst>
              <a:ext uri="{FF2B5EF4-FFF2-40B4-BE49-F238E27FC236}">
                <a16:creationId xmlns:a16="http://schemas.microsoft.com/office/drawing/2014/main" id="{C0D64F69-72E7-333A-6285-489F895BFA23}"/>
              </a:ext>
            </a:extLst>
          </p:cNvPr>
          <p:cNvSpPr>
            <a:spLocks noGrp="1"/>
          </p:cNvSpPr>
          <p:nvPr>
            <p:ph idx="1"/>
          </p:nvPr>
        </p:nvSpPr>
        <p:spPr>
          <a:xfrm>
            <a:off x="838200" y="1475427"/>
            <a:ext cx="10515600" cy="4890987"/>
          </a:xfrm>
        </p:spPr>
        <p:txBody>
          <a:bodyPr>
            <a:normAutofit lnSpcReduction="10000"/>
          </a:bodyPr>
          <a:lstStyle/>
          <a:p>
            <a:pPr algn="just"/>
            <a:r>
              <a:rPr kumimoji="0" lang="lv-LV" altLang="lv-LV" sz="2200" b="0"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rPr>
              <a:t>Projektu pieņemšanas kārtas:</a:t>
            </a:r>
          </a:p>
          <a:p>
            <a:pPr marL="0" indent="0" algn="just">
              <a:buNone/>
            </a:pPr>
            <a:r>
              <a:rPr kumimoji="0" lang="lv-LV" altLang="lv-LV" sz="2200" b="0"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rPr>
              <a:t>44. Projektu iesniegumu pieņemšana notiek kārtās un </a:t>
            </a:r>
            <a:r>
              <a:rPr kumimoji="0" lang="lv-LV" altLang="lv-LV" sz="2200" b="0" i="0" u="sng" strike="noStrike" cap="none" normalizeH="0" baseline="0" dirty="0">
                <a:ln>
                  <a:noFill/>
                </a:ln>
                <a:solidFill>
                  <a:srgbClr val="008080"/>
                </a:solidFill>
                <a:effectLst/>
                <a:latin typeface="Arial" panose="020B0604020202020204" pitchFamily="34" charset="0"/>
                <a:ea typeface="Times New Roman" panose="02020603050405020304" pitchFamily="18" charset="0"/>
              </a:rPr>
              <a:t>ilgst vismaz 30 dienu</a:t>
            </a:r>
            <a:r>
              <a:rPr kumimoji="0" lang="lv-LV" altLang="lv-LV" sz="2200" b="0"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rPr>
              <a:t>.</a:t>
            </a:r>
          </a:p>
          <a:p>
            <a:pPr marL="0" indent="0" algn="just">
              <a:buNone/>
            </a:pPr>
            <a:r>
              <a:rPr kumimoji="0" lang="lv-LV" altLang="lv-LV" sz="2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47. Ja attiecīgā kārta ir ilgāka par </a:t>
            </a:r>
            <a:r>
              <a:rPr kumimoji="0" lang="lv-LV" altLang="lv-LV" sz="2200" b="0" i="0" u="sng" strike="noStrike" cap="none" normalizeH="0" baseline="0" dirty="0">
                <a:ln>
                  <a:noFill/>
                </a:ln>
                <a:solidFill>
                  <a:srgbClr val="008080"/>
                </a:solidFill>
                <a:effectLst/>
                <a:latin typeface="Arial" panose="020B0604020202020204" pitchFamily="34" charset="0"/>
                <a:ea typeface="Times New Roman" panose="02020603050405020304" pitchFamily="18" charset="0"/>
              </a:rPr>
              <a:t>30 dienām</a:t>
            </a:r>
            <a:r>
              <a:rPr kumimoji="0" lang="lv-LV" altLang="lv-LV" sz="2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pēc dienas, kad iesniegto projektu īstenošanai pieteiktais publiskais finansējums sasniedz 80 procentu no konkrētajā kārtā pieejamā finansējuma, Lauku atbalsta dienests un vietējā rīcības grupa savā tīmekļvietnē </a:t>
            </a:r>
            <a:r>
              <a:rPr kumimoji="0" lang="lv-LV" altLang="lv-LV" sz="22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ievieto paziņojumu </a:t>
            </a:r>
            <a:r>
              <a:rPr kumimoji="0" lang="lv-LV" altLang="lv-LV" sz="2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par </a:t>
            </a:r>
            <a:r>
              <a:rPr kumimoji="0" lang="lv-LV" altLang="lv-LV" sz="2200" b="0" i="0" u="sng" strike="noStrike" cap="none" normalizeH="0" baseline="0" dirty="0">
                <a:ln>
                  <a:noFill/>
                </a:ln>
                <a:solidFill>
                  <a:srgbClr val="008080"/>
                </a:solidFill>
                <a:effectLst/>
                <a:latin typeface="Arial" panose="020B0604020202020204" pitchFamily="34" charset="0"/>
                <a:ea typeface="Times New Roman" panose="02020603050405020304" pitchFamily="18" charset="0"/>
              </a:rPr>
              <a:t>to, ka projektu iesniegumu iesniegšana beigsies pēc 30 dienām, ja līdz šo noteikumu 45. punktā minētajā kārtībā izsludinātā iesniegumu iesniegšanas </a:t>
            </a:r>
            <a:r>
              <a:rPr kumimoji="0" lang="lv-LV" altLang="lv-LV" sz="2200" b="1" i="0" u="sng" strike="noStrike" cap="none" normalizeH="0" baseline="0" dirty="0">
                <a:ln>
                  <a:noFill/>
                </a:ln>
                <a:solidFill>
                  <a:srgbClr val="008080"/>
                </a:solidFill>
                <a:effectLst/>
                <a:latin typeface="Arial" panose="020B0604020202020204" pitchFamily="34" charset="0"/>
                <a:ea typeface="Times New Roman" panose="02020603050405020304" pitchFamily="18" charset="0"/>
              </a:rPr>
              <a:t>termiņa beigām atlikušas vairāk nekā 30 dienas.</a:t>
            </a:r>
            <a:r>
              <a:rPr kumimoji="0" lang="lv-LV" altLang="lv-LV" sz="2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p>
          <a:p>
            <a:pPr marL="0" indent="0" algn="just">
              <a:buNone/>
            </a:pPr>
            <a:endParaRPr kumimoji="0" lang="lv-LV" altLang="lv-LV" sz="2200" b="0" i="0" u="none" strike="noStrike" cap="none" normalizeH="0" baseline="0" dirty="0">
              <a:ln>
                <a:noFill/>
              </a:ln>
              <a:solidFill>
                <a:schemeClr val="tx1"/>
              </a:solidFill>
              <a:effectLst/>
              <a:latin typeface="Arial" panose="020B0604020202020204" pitchFamily="34" charset="0"/>
            </a:endParaRPr>
          </a:p>
          <a:p>
            <a:pPr algn="just"/>
            <a:r>
              <a:rPr lang="lv-LV" altLang="lv-LV" sz="2200" dirty="0">
                <a:latin typeface="Arial" panose="020B0604020202020204" pitchFamily="34" charset="0"/>
              </a:rPr>
              <a:t>Vērtēšanas dokumentu iesniegšana EPS:</a:t>
            </a:r>
          </a:p>
          <a:p>
            <a:pPr marL="0" indent="0" algn="just">
              <a:buNone/>
            </a:pPr>
            <a:r>
              <a:rPr kumimoji="0" lang="lv-LV" altLang="lv-LV" sz="2200" b="0"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rPr>
              <a:t>57. Vietējā rīcības grupa 10 darbdienu laikā pēc šo noteikumu 56. punktā minētā vērtēšanas termiņa beigām Lauku atbalsta dienesta Elektroniskajā pieteikšanās sistēmā </a:t>
            </a:r>
            <a:r>
              <a:rPr kumimoji="0" lang="lv-LV" altLang="lv-LV" sz="2200" b="0" i="0" u="sng" strike="noStrike" cap="none" normalizeH="0" baseline="0" dirty="0">
                <a:ln>
                  <a:noFill/>
                </a:ln>
                <a:solidFill>
                  <a:srgbClr val="008080"/>
                </a:solidFill>
                <a:effectLst/>
                <a:latin typeface="Arial" panose="020B0604020202020204" pitchFamily="34" charset="0"/>
                <a:ea typeface="Times New Roman" panose="02020603050405020304" pitchFamily="18" charset="0"/>
              </a:rPr>
              <a:t>vienlaikus </a:t>
            </a:r>
            <a:r>
              <a:rPr kumimoji="0" lang="lv-LV" altLang="lv-LV" sz="2200" b="0"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rPr>
              <a:t>iesniedz šādus dokumentus:</a:t>
            </a:r>
            <a:endParaRPr kumimoji="0" lang="lv-LV" altLang="lv-LV" sz="2200" b="0" i="0" u="none" strike="noStrike" cap="none" normalizeH="0" baseline="0" dirty="0">
              <a:ln>
                <a:noFill/>
              </a:ln>
              <a:solidFill>
                <a:schemeClr val="tx1"/>
              </a:solidFill>
              <a:effectLst/>
              <a:latin typeface="Arial" panose="020B0604020202020204" pitchFamily="34" charset="0"/>
            </a:endParaRPr>
          </a:p>
          <a:p>
            <a:pPr marL="0" indent="0">
              <a:buNone/>
            </a:pPr>
            <a:endParaRPr kumimoji="0" lang="lv-LV" altLang="lv-LV" sz="2000" b="0" i="0" u="none" strike="noStrike" cap="none" normalizeH="0" baseline="0" dirty="0">
              <a:ln>
                <a:noFill/>
              </a:ln>
              <a:solidFill>
                <a:schemeClr val="tx1"/>
              </a:solidFill>
              <a:effectLst/>
              <a:latin typeface="Arial" panose="020B0604020202020204" pitchFamily="34" charset="0"/>
            </a:endParaRPr>
          </a:p>
          <a:p>
            <a:endParaRPr lang="lv-LV" dirty="0"/>
          </a:p>
        </p:txBody>
      </p:sp>
    </p:spTree>
    <p:extLst>
      <p:ext uri="{BB962C8B-B14F-4D97-AF65-F5344CB8AC3E}">
        <p14:creationId xmlns:p14="http://schemas.microsoft.com/office/powerpoint/2010/main" val="16430634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C8E3B6-5AC5-F864-0E7C-B721B03E2D2A}"/>
              </a:ext>
            </a:extLst>
          </p:cNvPr>
          <p:cNvSpPr>
            <a:spLocks noGrp="1"/>
          </p:cNvSpPr>
          <p:nvPr>
            <p:ph type="title"/>
          </p:nvPr>
        </p:nvSpPr>
        <p:spPr/>
        <p:txBody>
          <a:bodyPr>
            <a:normAutofit/>
          </a:bodyPr>
          <a:lstStyle/>
          <a:p>
            <a:pPr algn="ctr"/>
            <a:r>
              <a:rPr lang="lv-LV" sz="2400" dirty="0">
                <a:solidFill>
                  <a:srgbClr val="19486A"/>
                </a:solidFill>
                <a:latin typeface="Arial Black" panose="020B0A04020102020204" pitchFamily="34" charset="0"/>
                <a:ea typeface="+mn-ea"/>
              </a:rPr>
              <a:t>«Budžeta projekts», tostarp «Lauku biļete», un «Jauniešu iniciatīvas»</a:t>
            </a:r>
          </a:p>
        </p:txBody>
      </p:sp>
      <p:sp>
        <p:nvSpPr>
          <p:cNvPr id="6" name="Content Placeholder 5">
            <a:extLst>
              <a:ext uri="{FF2B5EF4-FFF2-40B4-BE49-F238E27FC236}">
                <a16:creationId xmlns:a16="http://schemas.microsoft.com/office/drawing/2014/main" id="{407CC162-8CFA-69D3-624D-EAE1EBA92EB8}"/>
              </a:ext>
            </a:extLst>
          </p:cNvPr>
          <p:cNvSpPr txBox="1">
            <a:spLocks noGrp="1"/>
          </p:cNvSpPr>
          <p:nvPr>
            <p:ph idx="1"/>
          </p:nvPr>
        </p:nvSpPr>
        <p:spPr>
          <a:xfrm>
            <a:off x="745834" y="1425599"/>
            <a:ext cx="10515600" cy="5232202"/>
          </a:xfrm>
          <a:prstGeom prst="rect">
            <a:avLst/>
          </a:prstGeom>
          <a:noFill/>
        </p:spPr>
        <p:txBody>
          <a:bodyPr wrap="square">
            <a:spAutoFit/>
          </a:bodyPr>
          <a:lstStyle/>
          <a:p>
            <a:pPr marL="0" lvl="0" indent="0" algn="just" eaLnBrk="0" fontAlgn="base" hangingPunct="0">
              <a:lnSpc>
                <a:spcPct val="100000"/>
              </a:lnSpc>
              <a:spcBef>
                <a:spcPct val="0"/>
              </a:spcBef>
              <a:spcAft>
                <a:spcPct val="0"/>
              </a:spcAft>
              <a:buNone/>
            </a:pPr>
            <a:r>
              <a:rPr lang="lv-LV" altLang="lv-LV" sz="1400" dirty="0">
                <a:solidFill>
                  <a:srgbClr val="525252"/>
                </a:solidFill>
                <a:latin typeface="Arial" panose="020B0604020202020204" pitchFamily="34" charset="0"/>
                <a:cs typeface="Arial" panose="020B0604020202020204" pitchFamily="34" charset="0"/>
              </a:rPr>
              <a:t>9.</a:t>
            </a:r>
            <a:r>
              <a:rPr lang="lv-LV" altLang="lv-LV" sz="1400" baseline="30000" dirty="0">
                <a:solidFill>
                  <a:srgbClr val="525252"/>
                </a:solidFill>
                <a:latin typeface="Arial" panose="020B0604020202020204" pitchFamily="34" charset="0"/>
                <a:cs typeface="Arial" panose="020B0604020202020204" pitchFamily="34" charset="0"/>
              </a:rPr>
              <a:t>1 </a:t>
            </a:r>
            <a:r>
              <a:rPr lang="lv-LV" altLang="lv-LV" sz="1400" dirty="0">
                <a:solidFill>
                  <a:srgbClr val="525252"/>
                </a:solidFill>
                <a:latin typeface="Arial" panose="020B0604020202020204" pitchFamily="34" charset="0"/>
                <a:cs typeface="Arial" panose="020B0604020202020204" pitchFamily="34" charset="0"/>
              </a:rPr>
              <a:t>Par projektiem, kuros attiecināmo izmaksu kopsumma nepārsniedz 15 000 </a:t>
            </a:r>
            <a:r>
              <a:rPr lang="lv-LV" altLang="lv-LV" sz="1400" i="1" dirty="0" err="1">
                <a:solidFill>
                  <a:srgbClr val="525252"/>
                </a:solidFill>
                <a:latin typeface="Arial" panose="020B0604020202020204" pitchFamily="34" charset="0"/>
                <a:cs typeface="Arial" panose="020B0604020202020204" pitchFamily="34" charset="0"/>
              </a:rPr>
              <a:t>euro</a:t>
            </a:r>
            <a:r>
              <a:rPr lang="lv-LV" altLang="lv-LV" sz="1400" dirty="0">
                <a:solidFill>
                  <a:srgbClr val="525252"/>
                </a:solidFill>
                <a:latin typeface="Arial" panose="020B0604020202020204" pitchFamily="34" charset="0"/>
                <a:cs typeface="Arial" panose="020B0604020202020204" pitchFamily="34" charset="0"/>
              </a:rPr>
              <a:t>, atbalstu šo noteikumu 1. punktā minētajās aktivitātēs piešķir, izmantojot </a:t>
            </a:r>
            <a:r>
              <a:rPr lang="lv-LV" altLang="lv-LV" sz="1600" b="1" dirty="0">
                <a:solidFill>
                  <a:srgbClr val="008080"/>
                </a:solidFill>
                <a:latin typeface="Arial" panose="020B0604020202020204" pitchFamily="34" charset="0"/>
                <a:cs typeface="Arial" panose="020B0604020202020204" pitchFamily="34" charset="0"/>
              </a:rPr>
              <a:t>fiksētās summas maksājumu un budžeta projekta aprēķina metodi </a:t>
            </a:r>
            <a:r>
              <a:rPr lang="lv-LV" altLang="lv-LV" sz="1400" dirty="0">
                <a:solidFill>
                  <a:srgbClr val="525252"/>
                </a:solidFill>
                <a:latin typeface="Arial" panose="020B0604020202020204" pitchFamily="34" charset="0"/>
                <a:cs typeface="Arial" panose="020B0604020202020204" pitchFamily="34" charset="0"/>
              </a:rPr>
              <a:t>saskaņā ar regulas 2021/2115 83. panta 1. punkta "c" apakšpunktu un 2. punkta "b" apakšpunktu.</a:t>
            </a:r>
            <a:endParaRPr lang="lv-LV" altLang="lv-LV" sz="3600" dirty="0">
              <a:latin typeface="Arial" panose="020B0604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lv-LV" altLang="lv-LV" sz="1600" b="0" i="0" u="none" strike="noStrike" cap="none" normalizeH="0" baseline="0" dirty="0">
              <a:ln>
                <a:noFill/>
              </a:ln>
              <a:effectLst/>
              <a:latin typeface="Arial" panose="020B0604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lv-LV" altLang="lv-LV" sz="1600" b="0" i="0" u="none" strike="noStrike" cap="none" normalizeH="0" baseline="0" dirty="0">
                <a:ln>
                  <a:noFill/>
                </a:ln>
                <a:effectLst/>
                <a:latin typeface="Arial" panose="020B0604020202020204" pitchFamily="34" charset="0"/>
                <a:cs typeface="Arial" panose="020B0604020202020204" pitchFamily="34" charset="0"/>
              </a:rPr>
              <a:t>9.</a:t>
            </a:r>
            <a:r>
              <a:rPr kumimoji="0" lang="lv-LV" altLang="lv-LV" sz="1600" b="0" i="0" u="none" strike="noStrike" cap="none" normalizeH="0" baseline="30000" dirty="0">
                <a:ln>
                  <a:noFill/>
                </a:ln>
                <a:effectLst/>
                <a:latin typeface="Arial" panose="020B0604020202020204" pitchFamily="34" charset="0"/>
                <a:cs typeface="Arial" panose="020B0604020202020204" pitchFamily="34" charset="0"/>
              </a:rPr>
              <a:t>2 </a:t>
            </a:r>
            <a:r>
              <a:rPr kumimoji="0" lang="lv-LV" altLang="lv-LV" sz="1600" b="0" i="0" u="none" strike="noStrike" cap="none" normalizeH="0" baseline="0" dirty="0">
                <a:ln>
                  <a:noFill/>
                </a:ln>
                <a:effectLst/>
                <a:latin typeface="Arial" panose="020B0604020202020204" pitchFamily="34" charset="0"/>
                <a:cs typeface="Arial" panose="020B0604020202020204" pitchFamily="34" charset="0"/>
              </a:rPr>
              <a:t>Atbalstu šo noteikumu </a:t>
            </a:r>
            <a:r>
              <a:rPr kumimoji="0" lang="lv-LV" altLang="lv-LV" sz="1600" b="0" i="0" u="sng" strike="noStrike" cap="none" normalizeH="0" baseline="0" dirty="0">
                <a:ln>
                  <a:noFill/>
                </a:ln>
                <a:effectLst/>
                <a:latin typeface="Arial" panose="020B0604020202020204" pitchFamily="34" charset="0"/>
                <a:cs typeface="Arial" panose="020B0604020202020204" pitchFamily="34" charset="0"/>
              </a:rPr>
              <a:t>9.</a:t>
            </a:r>
            <a:r>
              <a:rPr kumimoji="0" lang="lv-LV" altLang="lv-LV" sz="1600" b="0" i="0" u="sng" strike="noStrike" cap="none" normalizeH="0" baseline="30000" dirty="0">
                <a:ln>
                  <a:noFill/>
                </a:ln>
                <a:effectLst/>
                <a:latin typeface="Arial" panose="020B0604020202020204" pitchFamily="34" charset="0"/>
                <a:cs typeface="Arial" panose="020B0604020202020204" pitchFamily="34" charset="0"/>
              </a:rPr>
              <a:t>1</a:t>
            </a:r>
            <a:r>
              <a:rPr kumimoji="0" lang="lv-LV" altLang="lv-LV" sz="1600" b="0" i="0" u="none" strike="noStrike" cap="none" normalizeH="0" baseline="0" dirty="0">
                <a:ln>
                  <a:noFill/>
                </a:ln>
                <a:effectLst/>
                <a:latin typeface="Arial" panose="020B0604020202020204" pitchFamily="34" charset="0"/>
                <a:cs typeface="Arial" panose="020B0604020202020204" pitchFamily="34" charset="0"/>
              </a:rPr>
              <a:t> un </a:t>
            </a:r>
            <a:r>
              <a:rPr kumimoji="0" lang="lv-LV" altLang="lv-LV" sz="1600" b="0" i="0" u="sng" strike="noStrike" cap="none" normalizeH="0" baseline="0" dirty="0">
                <a:ln>
                  <a:noFill/>
                </a:ln>
                <a:effectLst/>
                <a:latin typeface="Arial" panose="020B0604020202020204" pitchFamily="34" charset="0"/>
                <a:cs typeface="Arial" panose="020B0604020202020204" pitchFamily="34" charset="0"/>
              </a:rPr>
              <a:t>27. punktā</a:t>
            </a:r>
            <a:r>
              <a:rPr kumimoji="0" lang="lv-LV" altLang="lv-LV" sz="1600" b="0" i="0" u="none" strike="noStrike" cap="none" normalizeH="0" baseline="0" dirty="0">
                <a:ln>
                  <a:noFill/>
                </a:ln>
                <a:effectLst/>
                <a:latin typeface="Arial" panose="020B0604020202020204" pitchFamily="34" charset="0"/>
                <a:cs typeface="Arial" panose="020B0604020202020204" pitchFamily="34" charset="0"/>
              </a:rPr>
              <a:t> minēto projektu īstenošanai piešķir atbilstoši projekta iesniegumā iekļautajai </a:t>
            </a:r>
            <a:r>
              <a:rPr lang="lv-LV" altLang="lv-LV" sz="1600" b="1" dirty="0">
                <a:solidFill>
                  <a:srgbClr val="008080"/>
                </a:solidFill>
                <a:latin typeface="Arial" panose="020B0604020202020204" pitchFamily="34" charset="0"/>
              </a:rPr>
              <a:t>izmaksu tāmei </a:t>
            </a:r>
            <a:r>
              <a:rPr lang="lv-LV" altLang="lv-LV" sz="1600" dirty="0">
                <a:latin typeface="Arial" panose="020B0604020202020204" pitchFamily="34" charset="0"/>
                <a:cs typeface="Arial" panose="020B0604020202020204" pitchFamily="34" charset="0"/>
              </a:rPr>
              <a:t>sadalījumā pa projektā plānotajām darbībām, ar kurām tiks sasniegts projekta rezultāts vai starprezultāti (ja attiecināms), </a:t>
            </a:r>
            <a:r>
              <a:rPr kumimoji="0" lang="lv-LV" altLang="lv-LV" sz="1600" b="0" i="0" u="none" strike="noStrike" cap="none" normalizeH="0" baseline="0" dirty="0">
                <a:ln>
                  <a:noFill/>
                </a:ln>
                <a:effectLst/>
                <a:latin typeface="Arial" panose="020B0604020202020204" pitchFamily="34" charset="0"/>
                <a:cs typeface="Arial" panose="020B0604020202020204" pitchFamily="34" charset="0"/>
              </a:rPr>
              <a:t>norādot:</a:t>
            </a:r>
          </a:p>
          <a:p>
            <a:pPr marL="0" lvl="0" indent="0" algn="just" eaLnBrk="0" fontAlgn="base" hangingPunct="0">
              <a:lnSpc>
                <a:spcPct val="100000"/>
              </a:lnSpc>
              <a:spcBef>
                <a:spcPct val="0"/>
              </a:spcBef>
              <a:spcAft>
                <a:spcPct val="0"/>
              </a:spcAft>
              <a:buNone/>
            </a:pPr>
            <a:r>
              <a:rPr kumimoji="0" lang="lv-LV" altLang="lv-LV" sz="1600" b="0" i="0" u="none" strike="noStrike" cap="none" normalizeH="0" baseline="0" dirty="0">
                <a:ln>
                  <a:noFill/>
                </a:ln>
                <a:effectLst/>
                <a:latin typeface="Arial" panose="020B0604020202020204" pitchFamily="34" charset="0"/>
                <a:cs typeface="Arial" panose="020B0604020202020204" pitchFamily="34" charset="0"/>
              </a:rPr>
              <a:t>9.</a:t>
            </a:r>
            <a:r>
              <a:rPr kumimoji="0" lang="lv-LV" altLang="lv-LV" sz="1600" b="0" i="0" u="none" strike="noStrike" cap="none" normalizeH="0" baseline="30000" dirty="0">
                <a:ln>
                  <a:noFill/>
                </a:ln>
                <a:effectLst/>
                <a:latin typeface="Arial" panose="020B0604020202020204" pitchFamily="34" charset="0"/>
                <a:cs typeface="Arial" panose="020B0604020202020204" pitchFamily="34" charset="0"/>
              </a:rPr>
              <a:t>2</a:t>
            </a:r>
            <a:r>
              <a:rPr kumimoji="0" lang="lv-LV" altLang="lv-LV" sz="1600" b="0" i="0" u="none" strike="noStrike" cap="none" normalizeH="0" baseline="0" dirty="0">
                <a:ln>
                  <a:noFill/>
                </a:ln>
                <a:effectLst/>
                <a:latin typeface="Arial" panose="020B0604020202020204" pitchFamily="34" charset="0"/>
                <a:cs typeface="Arial" panose="020B0604020202020204" pitchFamily="34" charset="0"/>
              </a:rPr>
              <a:t>1. </a:t>
            </a:r>
            <a:r>
              <a:rPr lang="lv-LV" altLang="lv-LV" sz="1600" b="1" dirty="0">
                <a:solidFill>
                  <a:srgbClr val="008080"/>
                </a:solidFill>
                <a:latin typeface="Arial" panose="020B0604020202020204" pitchFamily="34" charset="0"/>
              </a:rPr>
              <a:t>rezultātu vai starprezultātus </a:t>
            </a:r>
            <a:r>
              <a:rPr lang="lv-LV" altLang="lv-LV" sz="1600" b="1" dirty="0">
                <a:solidFill>
                  <a:schemeClr val="bg1">
                    <a:lumMod val="50000"/>
                  </a:schemeClr>
                </a:solidFill>
                <a:latin typeface="Arial" panose="020B0604020202020204" pitchFamily="34" charset="0"/>
                <a:cs typeface="Arial" panose="020B0604020202020204" pitchFamily="34" charset="0"/>
              </a:rPr>
              <a:t>(neattiecas «Jauniešu iniciatīvām»)</a:t>
            </a:r>
            <a:r>
              <a:rPr kumimoji="0" lang="lv-LV" altLang="lv-LV" sz="1600" b="0" i="0" u="none" strike="noStrike" cap="none" normalizeH="0" baseline="0" dirty="0">
                <a:ln>
                  <a:noFill/>
                </a:ln>
                <a:effectLst/>
                <a:latin typeface="Arial" panose="020B0604020202020204" pitchFamily="34" charset="0"/>
                <a:cs typeface="Arial" panose="020B0604020202020204" pitchFamily="34" charset="0"/>
              </a:rPr>
              <a:t> un to sasniegšanai plānotās </a:t>
            </a:r>
            <a:r>
              <a:rPr lang="lv-LV" altLang="lv-LV" sz="1600" dirty="0">
                <a:solidFill>
                  <a:srgbClr val="008080"/>
                </a:solidFill>
                <a:latin typeface="Arial" panose="020B0604020202020204" pitchFamily="34" charset="0"/>
              </a:rPr>
              <a:t>darbības sadalījumā pa izmaksu pozīcijām</a:t>
            </a:r>
            <a:r>
              <a:rPr kumimoji="0" lang="lv-LV" altLang="lv-LV" sz="1600" b="0" i="0" u="none" strike="noStrike" cap="none" normalizeH="0" baseline="0" dirty="0">
                <a:ln>
                  <a:noFill/>
                </a:ln>
                <a:effectLst/>
                <a:latin typeface="Arial" panose="020B0604020202020204" pitchFamily="34" charset="0"/>
                <a:cs typeface="Arial" panose="020B0604020202020204" pitchFamily="34" charset="0"/>
              </a:rPr>
              <a:t>;</a:t>
            </a:r>
          </a:p>
          <a:p>
            <a:pPr marL="0" marR="0" lvl="0" indent="0" algn="just" defTabSz="914400" rtl="0" eaLnBrk="0" fontAlgn="base" latinLnBrk="0" hangingPunct="0">
              <a:lnSpc>
                <a:spcPct val="100000"/>
              </a:lnSpc>
              <a:spcBef>
                <a:spcPct val="0"/>
              </a:spcBef>
              <a:spcAft>
                <a:spcPct val="0"/>
              </a:spcAft>
              <a:buClrTx/>
              <a:buSzTx/>
              <a:buFontTx/>
              <a:buNone/>
              <a:tabLst/>
            </a:pPr>
            <a:r>
              <a:rPr kumimoji="0" lang="lv-LV" altLang="lv-LV" sz="1600" b="0" i="0" u="none" strike="noStrike" cap="none" normalizeH="0" baseline="0" dirty="0">
                <a:ln>
                  <a:noFill/>
                </a:ln>
                <a:effectLst/>
                <a:latin typeface="Arial" panose="020B0604020202020204" pitchFamily="34" charset="0"/>
                <a:cs typeface="Arial" panose="020B0604020202020204" pitchFamily="34" charset="0"/>
              </a:rPr>
              <a:t>9.</a:t>
            </a:r>
            <a:r>
              <a:rPr kumimoji="0" lang="lv-LV" altLang="lv-LV" sz="1600" b="0" i="0" u="none" strike="noStrike" cap="none" normalizeH="0" baseline="30000" dirty="0">
                <a:ln>
                  <a:noFill/>
                </a:ln>
                <a:effectLst/>
                <a:latin typeface="Arial" panose="020B0604020202020204" pitchFamily="34" charset="0"/>
                <a:cs typeface="Arial" panose="020B0604020202020204" pitchFamily="34" charset="0"/>
              </a:rPr>
              <a:t>2</a:t>
            </a:r>
            <a:r>
              <a:rPr kumimoji="0" lang="lv-LV" altLang="lv-LV" sz="1600" b="0" i="0" u="none" strike="noStrike" cap="none" normalizeH="0" baseline="0" dirty="0">
                <a:ln>
                  <a:noFill/>
                </a:ln>
                <a:effectLst/>
                <a:latin typeface="Arial" panose="020B0604020202020204" pitchFamily="34" charset="0"/>
                <a:cs typeface="Arial" panose="020B0604020202020204" pitchFamily="34" charset="0"/>
              </a:rPr>
              <a:t>2. katrai pozīcijai nepieciešamo </a:t>
            </a:r>
            <a:r>
              <a:rPr lang="lv-LV" altLang="lv-LV" sz="1600" dirty="0">
                <a:solidFill>
                  <a:srgbClr val="008080"/>
                </a:solidFill>
                <a:latin typeface="Arial" panose="020B0604020202020204" pitchFamily="34" charset="0"/>
              </a:rPr>
              <a:t>finanšu ieguldījumu </a:t>
            </a:r>
            <a:r>
              <a:rPr lang="lv-LV" altLang="lv-LV" sz="1600" i="1" dirty="0" err="1">
                <a:solidFill>
                  <a:srgbClr val="008080"/>
                </a:solidFill>
                <a:latin typeface="Arial" panose="020B0604020202020204" pitchFamily="34" charset="0"/>
              </a:rPr>
              <a:t>euro</a:t>
            </a:r>
            <a:r>
              <a:rPr lang="lv-LV" altLang="lv-LV" sz="1600" dirty="0">
                <a:solidFill>
                  <a:srgbClr val="008080"/>
                </a:solidFill>
                <a:latin typeface="Arial" panose="020B0604020202020204" pitchFamily="34" charset="0"/>
              </a:rPr>
              <a:t> atbilstoši izmaksas pamatojošiem dokumentiem </a:t>
            </a:r>
            <a:r>
              <a:rPr kumimoji="0" lang="lv-LV" altLang="lv-LV" sz="1600" b="1" i="0" u="none" strike="noStrike" cap="none" normalizeH="0" baseline="0" dirty="0">
                <a:ln>
                  <a:noFill/>
                </a:ln>
                <a:solidFill>
                  <a:schemeClr val="bg1">
                    <a:lumMod val="50000"/>
                  </a:schemeClr>
                </a:solidFill>
                <a:effectLst/>
                <a:latin typeface="Arial" panose="020B0604020202020204" pitchFamily="34" charset="0"/>
                <a:cs typeface="Arial" panose="020B0604020202020204" pitchFamily="34" charset="0"/>
              </a:rPr>
              <a:t>(iepirkuma procedūru apliecinoši dokumenti) </a:t>
            </a:r>
            <a:r>
              <a:rPr kumimoji="0" lang="lv-LV" altLang="lv-LV" sz="1600" b="0" i="0" u="none" strike="noStrike" cap="none" normalizeH="0" baseline="0" dirty="0">
                <a:ln>
                  <a:noFill/>
                </a:ln>
                <a:effectLst/>
                <a:latin typeface="Arial" panose="020B0604020202020204" pitchFamily="34" charset="0"/>
                <a:cs typeface="Arial" panose="020B0604020202020204" pitchFamily="34" charset="0"/>
              </a:rPr>
              <a:t>saskaņā </a:t>
            </a:r>
            <a:r>
              <a:rPr kumimoji="0" lang="lv-LV" altLang="lv-LV" sz="1600" b="0" i="0" u="none" strike="noStrike" cap="none" normalizeH="0" baseline="0" dirty="0" err="1">
                <a:ln>
                  <a:noFill/>
                </a:ln>
                <a:effectLst/>
                <a:latin typeface="Arial" panose="020B0604020202020204" pitchFamily="34" charset="0"/>
                <a:cs typeface="Arial" panose="020B0604020202020204" pitchFamily="34" charset="0"/>
              </a:rPr>
              <a:t>Virsnoteikumiem</a:t>
            </a:r>
            <a:r>
              <a:rPr kumimoji="0" lang="lv-LV" altLang="lv-LV" sz="1600" b="0" i="0" u="none" strike="noStrike" cap="none" normalizeH="0" baseline="0" dirty="0">
                <a:ln>
                  <a:noFill/>
                </a:ln>
                <a:effectLst/>
                <a:latin typeface="Arial" panose="020B0604020202020204" pitchFamily="34" charset="0"/>
                <a:cs typeface="Arial" panose="020B0604020202020204" pitchFamily="34" charset="0"/>
              </a:rPr>
              <a:t> (MKN Nr.113).</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lv-LV" altLang="lv-LV" sz="1800" b="0" i="0" u="none" strike="noStrike" cap="none" normalizeH="0" baseline="0" dirty="0">
              <a:ln>
                <a:noFill/>
              </a:ln>
              <a:effectLst/>
              <a:latin typeface="Arial" panose="020B0604020202020204" pitchFamily="34" charset="0"/>
              <a:cs typeface="Arial" panose="020B0604020202020204" pitchFamily="34" charset="0"/>
            </a:endParaRPr>
          </a:p>
          <a:p>
            <a:pPr marL="0" indent="0" algn="just" eaLnBrk="0" fontAlgn="base" hangingPunct="0">
              <a:spcBef>
                <a:spcPct val="0"/>
              </a:spcBef>
              <a:spcAft>
                <a:spcPct val="0"/>
              </a:spcAft>
              <a:buNone/>
            </a:pPr>
            <a:r>
              <a:rPr lang="lv-LV" altLang="lv-LV" sz="1600" dirty="0">
                <a:latin typeface="Arial" panose="020B0604020202020204" pitchFamily="34" charset="0"/>
                <a:cs typeface="Arial" panose="020B0604020202020204" pitchFamily="34" charset="0"/>
              </a:rPr>
              <a:t>9.</a:t>
            </a:r>
            <a:r>
              <a:rPr lang="lv-LV" altLang="lv-LV" sz="1800" baseline="30000" dirty="0">
                <a:latin typeface="Arial" panose="020B0604020202020204" pitchFamily="34" charset="0"/>
                <a:cs typeface="Arial" panose="020B0604020202020204" pitchFamily="34" charset="0"/>
              </a:rPr>
              <a:t>3</a:t>
            </a:r>
            <a:r>
              <a:rPr lang="lv-LV" altLang="lv-LV" sz="1600" dirty="0">
                <a:latin typeface="Arial" panose="020B0604020202020204" pitchFamily="34" charset="0"/>
                <a:cs typeface="Arial" panose="020B0604020202020204" pitchFamily="34" charset="0"/>
              </a:rPr>
              <a:t>Lauku atbalsta dienests pirms šo noteikumu 9.</a:t>
            </a:r>
            <a:r>
              <a:rPr lang="lv-LV" altLang="lv-LV" sz="1600" baseline="30000" dirty="0">
                <a:latin typeface="Arial" panose="020B0604020202020204" pitchFamily="34" charset="0"/>
                <a:cs typeface="Arial" panose="020B0604020202020204" pitchFamily="34" charset="0"/>
              </a:rPr>
              <a:t>1</a:t>
            </a:r>
            <a:r>
              <a:rPr lang="lv-LV" altLang="lv-LV" sz="1600" dirty="0">
                <a:latin typeface="Arial" panose="020B0604020202020204" pitchFamily="34" charset="0"/>
                <a:cs typeface="Arial" panose="020B0604020202020204" pitchFamily="34" charset="0"/>
              </a:rPr>
              <a:t> un 27. punktā minētā projekta iesnieguma apstiprināšanas:</a:t>
            </a:r>
          </a:p>
          <a:p>
            <a:pPr marL="0" indent="0" algn="just" eaLnBrk="0" fontAlgn="base" hangingPunct="0">
              <a:spcBef>
                <a:spcPct val="0"/>
              </a:spcBef>
              <a:spcAft>
                <a:spcPct val="0"/>
              </a:spcAft>
              <a:buNone/>
            </a:pPr>
            <a:r>
              <a:rPr lang="lv-LV" altLang="lv-LV" sz="1600" dirty="0">
                <a:latin typeface="Arial" panose="020B0604020202020204" pitchFamily="34" charset="0"/>
                <a:cs typeface="Arial" panose="020B0604020202020204" pitchFamily="34" charset="0"/>
              </a:rPr>
              <a:t>9.</a:t>
            </a:r>
            <a:r>
              <a:rPr lang="lv-LV" altLang="lv-LV" sz="1800" baseline="30000" dirty="0">
                <a:latin typeface="Arial" panose="020B0604020202020204" pitchFamily="34" charset="0"/>
                <a:cs typeface="Arial" panose="020B0604020202020204" pitchFamily="34" charset="0"/>
              </a:rPr>
              <a:t>3</a:t>
            </a:r>
            <a:r>
              <a:rPr lang="lv-LV" altLang="lv-LV" sz="1600" dirty="0">
                <a:latin typeface="Arial" panose="020B0604020202020204" pitchFamily="34" charset="0"/>
                <a:cs typeface="Arial" panose="020B0604020202020204" pitchFamily="34" charset="0"/>
              </a:rPr>
              <a:t>1.novērtē projektā ietverto </a:t>
            </a:r>
            <a:r>
              <a:rPr lang="lv-LV" altLang="lv-LV" sz="1600" dirty="0">
                <a:solidFill>
                  <a:srgbClr val="008080"/>
                </a:solidFill>
                <a:latin typeface="Arial" panose="020B0604020202020204" pitchFamily="34" charset="0"/>
              </a:rPr>
              <a:t>izmaksu pozīciju un summu pamatotību </a:t>
            </a:r>
            <a:r>
              <a:rPr lang="lv-LV" altLang="lv-LV" sz="1600" dirty="0">
                <a:latin typeface="Arial" panose="020B0604020202020204" pitchFamily="34" charset="0"/>
                <a:cs typeface="Arial" panose="020B0604020202020204" pitchFamily="34" charset="0"/>
              </a:rPr>
              <a:t>un, ja nepieciešams, pirms fiksētās summas noteikšanas pielāgo tās konkrētajam projektam;</a:t>
            </a:r>
          </a:p>
          <a:p>
            <a:pPr marL="0" indent="0" algn="just" eaLnBrk="0" fontAlgn="base" hangingPunct="0">
              <a:spcBef>
                <a:spcPct val="0"/>
              </a:spcBef>
              <a:spcAft>
                <a:spcPct val="0"/>
              </a:spcAft>
              <a:buNone/>
            </a:pPr>
            <a:r>
              <a:rPr lang="lv-LV" altLang="lv-LV" sz="1600" dirty="0">
                <a:latin typeface="Arial" panose="020B0604020202020204" pitchFamily="34" charset="0"/>
                <a:cs typeface="Arial" panose="020B0604020202020204" pitchFamily="34" charset="0"/>
              </a:rPr>
              <a:t>9.</a:t>
            </a:r>
            <a:r>
              <a:rPr lang="lv-LV" altLang="lv-LV" sz="1800" baseline="30000" dirty="0">
                <a:latin typeface="Arial" panose="020B0604020202020204" pitchFamily="34" charset="0"/>
                <a:cs typeface="Arial" panose="020B0604020202020204" pitchFamily="34" charset="0"/>
              </a:rPr>
              <a:t>3</a:t>
            </a:r>
            <a:r>
              <a:rPr lang="lv-LV" altLang="lv-LV" sz="1600" dirty="0">
                <a:latin typeface="Arial" panose="020B0604020202020204" pitchFamily="34" charset="0"/>
                <a:cs typeface="Arial" panose="020B0604020202020204" pitchFamily="34" charset="0"/>
              </a:rPr>
              <a:t>2.atbalsta piešķiršanas </a:t>
            </a:r>
            <a:r>
              <a:rPr lang="lv-LV" altLang="lv-LV" sz="1600" dirty="0">
                <a:solidFill>
                  <a:srgbClr val="008080"/>
                </a:solidFill>
                <a:latin typeface="Arial" panose="020B0604020202020204" pitchFamily="34" charset="0"/>
              </a:rPr>
              <a:t>lēmumā norāda projekta rezultātu vai starprezultātus, to sasniegšanai īstenojamās darbības un apstiprināto fiksēto summu, kā arī dokumentus, </a:t>
            </a:r>
            <a:r>
              <a:rPr lang="lv-LV" altLang="lv-LV" sz="1600" dirty="0">
                <a:latin typeface="Arial" panose="020B0604020202020204" pitchFamily="34" charset="0"/>
                <a:cs typeface="Arial" panose="020B0604020202020204" pitchFamily="34" charset="0"/>
              </a:rPr>
              <a:t>kas iesniedzami konkrētā sasniedzamā rezultāta un starprezultātu pamatošanai;</a:t>
            </a:r>
          </a:p>
          <a:p>
            <a:pPr marL="0" indent="0" algn="just" eaLnBrk="0" fontAlgn="base" hangingPunct="0">
              <a:spcBef>
                <a:spcPct val="0"/>
              </a:spcBef>
              <a:spcAft>
                <a:spcPct val="0"/>
              </a:spcAft>
              <a:buNone/>
            </a:pPr>
            <a:r>
              <a:rPr lang="lv-LV" altLang="lv-LV" sz="1600" dirty="0">
                <a:latin typeface="Arial" panose="020B0604020202020204" pitchFamily="34" charset="0"/>
                <a:cs typeface="Arial" panose="020B0604020202020204" pitchFamily="34" charset="0"/>
              </a:rPr>
              <a:t>9.</a:t>
            </a:r>
            <a:r>
              <a:rPr lang="lv-LV" altLang="lv-LV" sz="1800" baseline="30000" dirty="0">
                <a:latin typeface="Arial" panose="020B0604020202020204" pitchFamily="34" charset="0"/>
                <a:cs typeface="Arial" panose="020B0604020202020204" pitchFamily="34" charset="0"/>
              </a:rPr>
              <a:t>3</a:t>
            </a:r>
            <a:r>
              <a:rPr lang="lv-LV" altLang="lv-LV" sz="1600" dirty="0">
                <a:latin typeface="Arial" panose="020B0604020202020204" pitchFamily="34" charset="0"/>
                <a:cs typeface="Arial" panose="020B0604020202020204" pitchFamily="34" charset="0"/>
              </a:rPr>
              <a:t>3.novērtē projekta iesniegumā noteiktā sasniedzamā </a:t>
            </a:r>
            <a:r>
              <a:rPr lang="lv-LV" altLang="lv-LV" sz="1600" dirty="0">
                <a:solidFill>
                  <a:srgbClr val="008080"/>
                </a:solidFill>
                <a:latin typeface="Arial" panose="020B0604020202020204" pitchFamily="34" charset="0"/>
              </a:rPr>
              <a:t>rezultāta vai starprezultātu samērīgumu</a:t>
            </a:r>
            <a:r>
              <a:rPr lang="lv-LV" altLang="lv-LV" sz="1600" dirty="0">
                <a:latin typeface="Arial" panose="020B0604020202020204" pitchFamily="34" charset="0"/>
                <a:cs typeface="Arial" panose="020B0604020202020204" pitchFamily="34" charset="0"/>
              </a:rPr>
              <a:t> ar kopējo projektā noteikto </a:t>
            </a:r>
            <a:r>
              <a:rPr lang="lv-LV" altLang="lv-LV" sz="1600" dirty="0">
                <a:solidFill>
                  <a:srgbClr val="008080"/>
                </a:solidFill>
                <a:latin typeface="Arial" panose="020B0604020202020204" pitchFamily="34" charset="0"/>
              </a:rPr>
              <a:t>atbalsta apmēru</a:t>
            </a:r>
            <a:r>
              <a:rPr lang="lv-LV" altLang="lv-LV" sz="1600" dirty="0">
                <a:latin typeface="Arial" panose="020B0604020202020204" pitchFamily="34" charset="0"/>
                <a:cs typeface="Arial" panose="020B0604020202020204" pitchFamily="34" charset="0"/>
              </a:rPr>
              <a:t>;</a:t>
            </a:r>
          </a:p>
          <a:p>
            <a:pPr marL="0" indent="0" algn="just" eaLnBrk="0" fontAlgn="base" hangingPunct="0">
              <a:spcBef>
                <a:spcPct val="0"/>
              </a:spcBef>
              <a:spcAft>
                <a:spcPct val="0"/>
              </a:spcAft>
              <a:buNone/>
            </a:pPr>
            <a:r>
              <a:rPr lang="lv-LV" altLang="lv-LV" sz="1600" dirty="0">
                <a:latin typeface="Arial" panose="020B0604020202020204" pitchFamily="34" charset="0"/>
                <a:cs typeface="Arial" panose="020B0604020202020204" pitchFamily="34" charset="0"/>
              </a:rPr>
              <a:t>9.</a:t>
            </a:r>
            <a:r>
              <a:rPr lang="lv-LV" altLang="lv-LV" sz="1800" baseline="30000" dirty="0">
                <a:latin typeface="Arial" panose="020B0604020202020204" pitchFamily="34" charset="0"/>
                <a:cs typeface="Arial" panose="020B0604020202020204" pitchFamily="34" charset="0"/>
              </a:rPr>
              <a:t>3</a:t>
            </a:r>
            <a:r>
              <a:rPr lang="lv-LV" altLang="lv-LV" sz="1600" dirty="0">
                <a:latin typeface="Arial" panose="020B0604020202020204" pitchFamily="34" charset="0"/>
                <a:cs typeface="Arial" panose="020B0604020202020204" pitchFamily="34" charset="0"/>
              </a:rPr>
              <a:t>4.uzkrāj un arhivē projekta un tā īstenošanu apliecinošo dokumentu novērtējumu un izmanto to kā apliecinošu dokumentu vienkāršoto izmaksu pamatošanai.</a:t>
            </a:r>
          </a:p>
        </p:txBody>
      </p:sp>
      <p:sp>
        <p:nvSpPr>
          <p:cNvPr id="4" name="Rectangle 1">
            <a:extLst>
              <a:ext uri="{FF2B5EF4-FFF2-40B4-BE49-F238E27FC236}">
                <a16:creationId xmlns:a16="http://schemas.microsoft.com/office/drawing/2014/main" id="{E84559A2-954D-60DB-D2F8-F6364FFCAC13}"/>
              </a:ext>
            </a:extLst>
          </p:cNvPr>
          <p:cNvSpPr>
            <a:spLocks noChangeArrowheads="1"/>
          </p:cNvSpPr>
          <p:nvPr/>
        </p:nvSpPr>
        <p:spPr bwMode="auto">
          <a:xfrm>
            <a:off x="6003634" y="-184666"/>
            <a:ext cx="184731" cy="36933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endParaRPr kumimoji="0" lang="lv-LV" altLang="lv-LV"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1270087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xEl>
                                              <p:pRg st="8" end="8"/>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xEl>
                                              <p:pRg st="9" end="9"/>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32D970-786C-CA8F-457E-40646614B826}"/>
              </a:ext>
            </a:extLst>
          </p:cNvPr>
          <p:cNvSpPr>
            <a:spLocks noGrp="1"/>
          </p:cNvSpPr>
          <p:nvPr>
            <p:ph type="title"/>
          </p:nvPr>
        </p:nvSpPr>
        <p:spPr>
          <a:xfrm>
            <a:off x="838199" y="203760"/>
            <a:ext cx="10515600" cy="554953"/>
          </a:xfrm>
        </p:spPr>
        <p:txBody>
          <a:bodyPr>
            <a:normAutofit fontScale="90000"/>
          </a:bodyPr>
          <a:lstStyle/>
          <a:p>
            <a:pPr algn="ctr"/>
            <a:r>
              <a:rPr lang="lv-LV" sz="2000" dirty="0">
                <a:solidFill>
                  <a:srgbClr val="19486A"/>
                </a:solidFill>
                <a:latin typeface="Arial Black" panose="020B0A04020102020204" pitchFamily="34" charset="0"/>
              </a:rPr>
              <a:t>Aktivitāte «Vietējās ekonomikas stiprināšanas iniciatīvas» (I)</a:t>
            </a:r>
            <a:br>
              <a:rPr lang="lv-LV" sz="2000" dirty="0">
                <a:solidFill>
                  <a:srgbClr val="19486A"/>
                </a:solidFill>
                <a:latin typeface="Arial Black" panose="020B0A04020102020204" pitchFamily="34" charset="0"/>
              </a:rPr>
            </a:br>
            <a:r>
              <a:rPr lang="lv-LV" sz="2000" dirty="0">
                <a:solidFill>
                  <a:srgbClr val="19486A"/>
                </a:solidFill>
                <a:latin typeface="Arial Black" panose="020B0A04020102020204" pitchFamily="34" charset="0"/>
              </a:rPr>
              <a:t>«Lauku biļete» un «Budžeta projekts»</a:t>
            </a:r>
            <a:endParaRPr lang="lv-LV" sz="2000" dirty="0"/>
          </a:p>
        </p:txBody>
      </p:sp>
      <p:graphicFrame>
        <p:nvGraphicFramePr>
          <p:cNvPr id="4" name="Content Placeholder 3">
            <a:extLst>
              <a:ext uri="{FF2B5EF4-FFF2-40B4-BE49-F238E27FC236}">
                <a16:creationId xmlns:a16="http://schemas.microsoft.com/office/drawing/2014/main" id="{EA347AEC-2AA8-7EEE-58BE-1DB6555748A4}"/>
              </a:ext>
            </a:extLst>
          </p:cNvPr>
          <p:cNvGraphicFramePr>
            <a:graphicFrameLocks noGrp="1"/>
          </p:cNvGraphicFramePr>
          <p:nvPr>
            <p:ph idx="1"/>
            <p:extLst>
              <p:ext uri="{D42A27DB-BD31-4B8C-83A1-F6EECF244321}">
                <p14:modId xmlns:p14="http://schemas.microsoft.com/office/powerpoint/2010/main" val="1772060225"/>
              </p:ext>
            </p:extLst>
          </p:nvPr>
        </p:nvGraphicFramePr>
        <p:xfrm>
          <a:off x="228599" y="746500"/>
          <a:ext cx="11734799" cy="5907740"/>
        </p:xfrm>
        <a:graphic>
          <a:graphicData uri="http://schemas.openxmlformats.org/drawingml/2006/table">
            <a:tbl>
              <a:tblPr firstRow="1" bandRow="1">
                <a:tableStyleId>{5C22544A-7EE6-4342-B048-85BDC9FD1C3A}</a:tableStyleId>
              </a:tblPr>
              <a:tblGrid>
                <a:gridCol w="1833282">
                  <a:extLst>
                    <a:ext uri="{9D8B030D-6E8A-4147-A177-3AD203B41FA5}">
                      <a16:colId xmlns:a16="http://schemas.microsoft.com/office/drawing/2014/main" val="3896405939"/>
                    </a:ext>
                  </a:extLst>
                </a:gridCol>
                <a:gridCol w="3581400">
                  <a:extLst>
                    <a:ext uri="{9D8B030D-6E8A-4147-A177-3AD203B41FA5}">
                      <a16:colId xmlns:a16="http://schemas.microsoft.com/office/drawing/2014/main" val="1908302503"/>
                    </a:ext>
                  </a:extLst>
                </a:gridCol>
                <a:gridCol w="3386417">
                  <a:extLst>
                    <a:ext uri="{9D8B030D-6E8A-4147-A177-3AD203B41FA5}">
                      <a16:colId xmlns:a16="http://schemas.microsoft.com/office/drawing/2014/main" val="2863756444"/>
                    </a:ext>
                  </a:extLst>
                </a:gridCol>
                <a:gridCol w="2933700">
                  <a:extLst>
                    <a:ext uri="{9D8B030D-6E8A-4147-A177-3AD203B41FA5}">
                      <a16:colId xmlns:a16="http://schemas.microsoft.com/office/drawing/2014/main" val="345838592"/>
                    </a:ext>
                  </a:extLst>
                </a:gridCol>
              </a:tblGrid>
              <a:tr h="382447">
                <a:tc>
                  <a:txBody>
                    <a:bodyPr/>
                    <a:lstStyle/>
                    <a:p>
                      <a:endParaRPr lang="lv-LV" sz="1200" dirty="0">
                        <a:latin typeface="Arial" panose="020B0604020202020204" pitchFamily="34" charset="0"/>
                        <a:cs typeface="Arial" panose="020B0604020202020204" pitchFamily="34" charset="0"/>
                      </a:endParaRPr>
                    </a:p>
                  </a:txBody>
                  <a:tcPr/>
                </a:tc>
                <a:tc gridSpan="3">
                  <a:txBody>
                    <a:bodyPr/>
                    <a:lstStyle/>
                    <a:p>
                      <a:pPr algn="ctr"/>
                      <a:r>
                        <a:rPr lang="lv-LV" sz="1200" dirty="0">
                          <a:latin typeface="Arial" panose="020B0604020202020204" pitchFamily="34" charset="0"/>
                          <a:cs typeface="Arial" panose="020B0604020202020204" pitchFamily="34" charset="0"/>
                        </a:rPr>
                        <a:t>Fiksētās summas maksājums ar budžeta projekta aprēķina metodi</a:t>
                      </a:r>
                    </a:p>
                    <a:p>
                      <a:pPr algn="ctr"/>
                      <a:r>
                        <a:rPr lang="lv-LV" sz="1200" dirty="0">
                          <a:latin typeface="Arial" panose="020B0604020202020204" pitchFamily="34" charset="0"/>
                          <a:cs typeface="Arial" panose="020B0604020202020204" pitchFamily="34" charset="0"/>
                        </a:rPr>
                        <a:t>(</a:t>
                      </a:r>
                      <a:r>
                        <a:rPr lang="lv-LV" sz="1200" dirty="0" err="1">
                          <a:latin typeface="Arial" panose="020B0604020202020204" pitchFamily="34" charset="0"/>
                          <a:cs typeface="Arial" panose="020B0604020202020204" pitchFamily="34" charset="0"/>
                        </a:rPr>
                        <a:t>max</a:t>
                      </a:r>
                      <a:r>
                        <a:rPr lang="lv-LV" sz="1200" dirty="0">
                          <a:latin typeface="Arial" panose="020B0604020202020204" pitchFamily="34" charset="0"/>
                          <a:cs typeface="Arial" panose="020B0604020202020204" pitchFamily="34" charset="0"/>
                        </a:rPr>
                        <a:t> attiec. izmaksu summa līdz 15 000 EUR)</a:t>
                      </a:r>
                    </a:p>
                  </a:txBody>
                  <a:tcPr/>
                </a:tc>
                <a:tc hMerge="1">
                  <a:txBody>
                    <a:bodyPr/>
                    <a:lstStyle/>
                    <a:p>
                      <a:endParaRPr lang="lv-LV"/>
                    </a:p>
                  </a:txBody>
                  <a:tcPr/>
                </a:tc>
                <a:tc hMerge="1">
                  <a:txBody>
                    <a:bodyPr/>
                    <a:lstStyle/>
                    <a:p>
                      <a:endParaRPr lang="lv-LV" dirty="0"/>
                    </a:p>
                  </a:txBody>
                  <a:tcPr/>
                </a:tc>
                <a:extLst>
                  <a:ext uri="{0D108BD9-81ED-4DB2-BD59-A6C34878D82A}">
                    <a16:rowId xmlns:a16="http://schemas.microsoft.com/office/drawing/2014/main" val="1477630752"/>
                  </a:ext>
                </a:extLst>
              </a:tr>
              <a:tr h="370840">
                <a:tc>
                  <a:txBody>
                    <a:bodyPr/>
                    <a:lstStyle/>
                    <a:p>
                      <a:endParaRPr lang="lv-LV" sz="1200" dirty="0">
                        <a:latin typeface="Arial" panose="020B0604020202020204" pitchFamily="34" charset="0"/>
                        <a:cs typeface="Arial" panose="020B0604020202020204" pitchFamily="34" charset="0"/>
                      </a:endParaRPr>
                    </a:p>
                  </a:txBody>
                  <a:tcPr/>
                </a:tc>
                <a:tc>
                  <a:txBody>
                    <a:bodyPr/>
                    <a:lstStyle/>
                    <a:p>
                      <a:pPr algn="ctr"/>
                      <a:r>
                        <a:rPr lang="lv-LV" sz="1200" b="1" dirty="0">
                          <a:latin typeface="Arial" panose="020B0604020202020204" pitchFamily="34" charset="0"/>
                          <a:cs typeface="Arial" panose="020B0604020202020204" pitchFamily="34" charset="0"/>
                        </a:rPr>
                        <a:t>Lauku biļete</a:t>
                      </a:r>
                      <a:r>
                        <a:rPr lang="lv-LV" sz="1200" dirty="0">
                          <a:latin typeface="Arial" panose="020B0604020202020204" pitchFamily="34" charset="0"/>
                          <a:cs typeface="Arial" panose="020B0604020202020204" pitchFamily="34" charset="0"/>
                        </a:rPr>
                        <a:t>, ja paredz stratēģija </a:t>
                      </a:r>
                    </a:p>
                    <a:p>
                      <a:pPr algn="ctr"/>
                      <a:r>
                        <a:rPr lang="lv-LV" sz="1200" dirty="0">
                          <a:latin typeface="Arial" panose="020B0604020202020204" pitchFamily="34" charset="0"/>
                          <a:cs typeface="Arial" panose="020B0604020202020204" pitchFamily="34" charset="0"/>
                        </a:rPr>
                        <a:t>(10.p. abas darbības)</a:t>
                      </a:r>
                    </a:p>
                  </a:txBody>
                  <a:tcPr/>
                </a:tc>
                <a:tc gridSpan="2">
                  <a:txBody>
                    <a:bodyPr/>
                    <a:lstStyle/>
                    <a:p>
                      <a:pPr algn="ctr"/>
                      <a:r>
                        <a:rPr lang="lv-LV" sz="1200" b="1" dirty="0">
                          <a:latin typeface="Arial" panose="020B0604020202020204" pitchFamily="34" charset="0"/>
                          <a:cs typeface="Arial" panose="020B0604020202020204" pitchFamily="34" charset="0"/>
                        </a:rPr>
                        <a:t>Budžeta projekts </a:t>
                      </a:r>
                    </a:p>
                    <a:p>
                      <a:pPr algn="ctr"/>
                      <a:r>
                        <a:rPr lang="lv-LV" sz="1200" dirty="0">
                          <a:latin typeface="Arial" panose="020B0604020202020204" pitchFamily="34" charset="0"/>
                          <a:cs typeface="Arial" panose="020B0604020202020204" pitchFamily="34" charset="0"/>
                        </a:rPr>
                        <a:t>(10.p. abas darbības)</a:t>
                      </a:r>
                      <a:endParaRPr lang="lv-LV" dirty="0"/>
                    </a:p>
                  </a:txBody>
                  <a:tcPr/>
                </a:tc>
                <a:tc hMerge="1">
                  <a:txBody>
                    <a:bodyPr/>
                    <a:lstStyle/>
                    <a:p>
                      <a:endParaRPr lang="lv-LV" dirty="0"/>
                    </a:p>
                  </a:txBody>
                  <a:tcPr/>
                </a:tc>
                <a:extLst>
                  <a:ext uri="{0D108BD9-81ED-4DB2-BD59-A6C34878D82A}">
                    <a16:rowId xmlns:a16="http://schemas.microsoft.com/office/drawing/2014/main" val="3921155224"/>
                  </a:ext>
                </a:extLst>
              </a:tr>
              <a:tr h="310131">
                <a:tc>
                  <a:txBody>
                    <a:bodyPr/>
                    <a:lstStyle/>
                    <a:p>
                      <a:r>
                        <a:rPr lang="lv-LV" sz="1200" dirty="0">
                          <a:latin typeface="Arial" panose="020B0604020202020204" pitchFamily="34" charset="0"/>
                          <a:cs typeface="Arial" panose="020B0604020202020204" pitchFamily="34" charset="0"/>
                        </a:rPr>
                        <a:t>Īstenošanas teritorija</a:t>
                      </a:r>
                    </a:p>
                  </a:txBody>
                  <a:tcPr>
                    <a:solidFill>
                      <a:schemeClr val="accent2">
                        <a:lumMod val="20000"/>
                        <a:lumOff val="80000"/>
                      </a:schemeClr>
                    </a:solidFill>
                  </a:tcPr>
                </a:tc>
                <a:tc>
                  <a:txBody>
                    <a:bodyPr/>
                    <a:lstStyle/>
                    <a:p>
                      <a:pPr algn="ctr"/>
                      <a:r>
                        <a:rPr lang="lv-LV" sz="1200" dirty="0">
                          <a:latin typeface="Arial" panose="020B0604020202020204" pitchFamily="34" charset="0"/>
                          <a:cs typeface="Arial" panose="020B0604020202020204" pitchFamily="34" charset="0"/>
                        </a:rPr>
                        <a:t>Laukos</a:t>
                      </a:r>
                    </a:p>
                    <a:p>
                      <a:pPr algn="ctr"/>
                      <a:r>
                        <a:rPr lang="lv-LV" sz="1200" dirty="0">
                          <a:latin typeface="Arial" panose="020B0604020202020204" pitchFamily="34" charset="0"/>
                          <a:cs typeface="Arial" panose="020B0604020202020204" pitchFamily="34" charset="0"/>
                        </a:rPr>
                        <a:t>(atsevišķi gadījumi ārpus, 9.p.)</a:t>
                      </a:r>
                    </a:p>
                  </a:txBody>
                  <a:tcPr>
                    <a:solidFill>
                      <a:schemeClr val="accent2">
                        <a:lumMod val="20000"/>
                        <a:lumOff val="80000"/>
                      </a:schemeClr>
                    </a:solidFill>
                  </a:tcPr>
                </a:tc>
                <a:tc>
                  <a:txBody>
                    <a:bodyPr/>
                    <a:lstStyle/>
                    <a:p>
                      <a:pPr algn="ctr"/>
                      <a:r>
                        <a:rPr lang="lv-LV" sz="1200" dirty="0">
                          <a:latin typeface="Arial" panose="020B0604020202020204" pitchFamily="34" charset="0"/>
                          <a:cs typeface="Arial" panose="020B0604020202020204" pitchFamily="34" charset="0"/>
                        </a:rPr>
                        <a:t>Laukos</a:t>
                      </a:r>
                    </a:p>
                    <a:p>
                      <a:pPr algn="ctr"/>
                      <a:r>
                        <a:rPr lang="lv-LV" sz="1200" dirty="0">
                          <a:latin typeface="Arial" panose="020B0604020202020204" pitchFamily="34" charset="0"/>
                          <a:cs typeface="Arial" panose="020B0604020202020204" pitchFamily="34" charset="0"/>
                        </a:rPr>
                        <a:t>(atsevišķi gadījumi ārpus, 9.p.)</a:t>
                      </a:r>
                    </a:p>
                    <a:p>
                      <a:pPr algn="ctr"/>
                      <a:r>
                        <a:rPr lang="lv-LV" sz="1200" dirty="0">
                          <a:latin typeface="Arial" panose="020B0604020202020204" pitchFamily="34" charset="0"/>
                          <a:cs typeface="Arial" panose="020B0604020202020204" pitchFamily="34" charset="0"/>
                        </a:rPr>
                        <a:t>PSV kopprojekts tikai lauku teritorijā</a:t>
                      </a:r>
                    </a:p>
                  </a:txBody>
                  <a:tcPr>
                    <a:solidFill>
                      <a:schemeClr val="accent2">
                        <a:lumMod val="20000"/>
                        <a:lumOff val="80000"/>
                      </a:schemeClr>
                    </a:solidFill>
                  </a:tcPr>
                </a:tc>
                <a:tc>
                  <a:txBody>
                    <a:bodyPr/>
                    <a:lstStyle/>
                    <a:p>
                      <a:pPr algn="ctr"/>
                      <a:r>
                        <a:rPr lang="lv-LV" sz="1200" dirty="0">
                          <a:latin typeface="Arial" panose="020B0604020202020204" pitchFamily="34" charset="0"/>
                          <a:cs typeface="Arial" panose="020B0604020202020204" pitchFamily="34" charset="0"/>
                        </a:rPr>
                        <a:t>Pilsētā</a:t>
                      </a:r>
                    </a:p>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dirty="0">
                          <a:latin typeface="Arial" panose="020B0604020202020204" pitchFamily="34" charset="0"/>
                          <a:cs typeface="Arial" panose="020B0604020202020204" pitchFamily="34" charset="0"/>
                        </a:rPr>
                        <a:t>(atsevišķi gadījumi ārpus, 9.p.)</a:t>
                      </a:r>
                    </a:p>
                  </a:txBody>
                  <a:tcPr>
                    <a:solidFill>
                      <a:schemeClr val="accent2">
                        <a:lumMod val="20000"/>
                        <a:lumOff val="80000"/>
                      </a:schemeClr>
                    </a:solidFill>
                  </a:tcPr>
                </a:tc>
                <a:extLst>
                  <a:ext uri="{0D108BD9-81ED-4DB2-BD59-A6C34878D82A}">
                    <a16:rowId xmlns:a16="http://schemas.microsoft.com/office/drawing/2014/main" val="1517823752"/>
                  </a:ext>
                </a:extLst>
              </a:tr>
              <a:tr h="370840">
                <a:tc rowSpan="4">
                  <a:txBody>
                    <a:bodyPr/>
                    <a:lstStyle/>
                    <a:p>
                      <a:r>
                        <a:rPr lang="lv-LV" sz="1200" dirty="0">
                          <a:latin typeface="Arial" panose="020B0604020202020204" pitchFamily="34" charset="0"/>
                          <a:cs typeface="Arial" panose="020B0604020202020204" pitchFamily="34" charset="0"/>
                        </a:rPr>
                        <a:t>Atbalsta pretendents</a:t>
                      </a:r>
                    </a:p>
                  </a:txBody>
                  <a:tcPr>
                    <a:solidFill>
                      <a:schemeClr val="accent6">
                        <a:lumMod val="20000"/>
                        <a:lumOff val="80000"/>
                      </a:schemeClr>
                    </a:solidFill>
                  </a:tcPr>
                </a:tc>
                <a:tc>
                  <a:txBody>
                    <a:bodyPr/>
                    <a:lstStyle/>
                    <a:p>
                      <a:r>
                        <a:rPr lang="lv-LV" sz="1200" dirty="0">
                          <a:latin typeface="Arial" panose="020B0604020202020204" pitchFamily="34" charset="0"/>
                          <a:cs typeface="Arial" panose="020B0604020202020204" pitchFamily="34" charset="0"/>
                        </a:rPr>
                        <a:t>plāno vai uzsāk saimniecisko darbību (11.3.2.)</a:t>
                      </a:r>
                    </a:p>
                  </a:txBody>
                  <a:tcPr>
                    <a:solidFill>
                      <a:schemeClr val="accent6">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200">
                          <a:latin typeface="Arial" panose="020B0604020202020204" pitchFamily="34" charset="0"/>
                          <a:cs typeface="Arial" panose="020B0604020202020204" pitchFamily="34" charset="0"/>
                        </a:rPr>
                        <a:t>plāno vai uzsāk saimniecisko darbību - ja stratēģijā nav «Lauku biļete»  (11.1.2.)</a:t>
                      </a:r>
                      <a:endParaRPr lang="lv-LV" sz="1200" dirty="0">
                        <a:latin typeface="Arial" panose="020B0604020202020204" pitchFamily="34" charset="0"/>
                        <a:cs typeface="Arial" panose="020B0604020202020204" pitchFamily="34" charset="0"/>
                      </a:endParaRPr>
                    </a:p>
                  </a:txBody>
                  <a:tcPr>
                    <a:solidFill>
                      <a:schemeClr val="accent6">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200" dirty="0">
                          <a:latin typeface="Arial" panose="020B0604020202020204" pitchFamily="34" charset="0"/>
                          <a:cs typeface="Arial" panose="020B0604020202020204" pitchFamily="34" charset="0"/>
                        </a:rPr>
                        <a:t>plāno vai uzsāk saimniecisko darbību (11.1.2.)</a:t>
                      </a:r>
                    </a:p>
                  </a:txBody>
                  <a:tcPr>
                    <a:solidFill>
                      <a:schemeClr val="accent6">
                        <a:lumMod val="20000"/>
                        <a:lumOff val="80000"/>
                      </a:schemeClr>
                    </a:solidFill>
                  </a:tcPr>
                </a:tc>
                <a:extLst>
                  <a:ext uri="{0D108BD9-81ED-4DB2-BD59-A6C34878D82A}">
                    <a16:rowId xmlns:a16="http://schemas.microsoft.com/office/drawing/2014/main" val="1105647684"/>
                  </a:ext>
                </a:extLst>
              </a:tr>
              <a:tr h="370840">
                <a:tc vMerge="1">
                  <a:txBody>
                    <a:bodyPr/>
                    <a:lstStyle/>
                    <a:p>
                      <a:endParaRPr lang="lv-LV" dirty="0"/>
                    </a:p>
                  </a:txBody>
                  <a:tcPr/>
                </a:tc>
                <a:tc>
                  <a:txBody>
                    <a:bodyPr/>
                    <a:lstStyle/>
                    <a:p>
                      <a:r>
                        <a:rPr lang="lv-LV" sz="1200" dirty="0">
                          <a:latin typeface="Arial" panose="020B0604020202020204" pitchFamily="34" charset="0"/>
                          <a:cs typeface="Arial" panose="020B0604020202020204" pitchFamily="34" charset="0"/>
                        </a:rPr>
                        <a:t>esošs uzņēmums ar apgrozījumu līdz 15 000EUR (11.3.1.)</a:t>
                      </a:r>
                    </a:p>
                  </a:txBody>
                  <a:tcPr>
                    <a:solidFill>
                      <a:schemeClr val="accent6">
                        <a:lumMod val="20000"/>
                        <a:lumOff val="80000"/>
                      </a:schemeClr>
                    </a:solidFill>
                  </a:tcPr>
                </a:tc>
                <a:tc>
                  <a:txBody>
                    <a:bodyPr/>
                    <a:lstStyle/>
                    <a:p>
                      <a:r>
                        <a:rPr lang="lv-LV" sz="1200">
                          <a:latin typeface="Arial" panose="020B0604020202020204" pitchFamily="34" charset="0"/>
                          <a:cs typeface="Arial" panose="020B0604020202020204" pitchFamily="34" charset="0"/>
                        </a:rPr>
                        <a:t>esošs uzņēmums ar apgrozījumu līdz 15 000EUR – ja stratēģijā nav «Lauku biļete», </a:t>
                      </a:r>
                    </a:p>
                    <a:p>
                      <a:r>
                        <a:rPr lang="lv-LV" sz="1200">
                          <a:latin typeface="Arial" panose="020B0604020202020204" pitchFamily="34" charset="0"/>
                          <a:cs typeface="Arial" panose="020B0604020202020204" pitchFamily="34" charset="0"/>
                        </a:rPr>
                        <a:t>virs15 000 un līdz 350 000EUR (11.1.1.,2.3.2. un 11.2.1.)</a:t>
                      </a:r>
                      <a:endParaRPr lang="lv-LV" sz="1200" dirty="0">
                        <a:latin typeface="Arial" panose="020B0604020202020204" pitchFamily="34" charset="0"/>
                        <a:cs typeface="Arial" panose="020B0604020202020204" pitchFamily="34" charset="0"/>
                      </a:endParaRPr>
                    </a:p>
                  </a:txBody>
                  <a:tcPr>
                    <a:solidFill>
                      <a:schemeClr val="accent6">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200" dirty="0">
                          <a:latin typeface="Arial" panose="020B0604020202020204" pitchFamily="34" charset="0"/>
                          <a:cs typeface="Arial" panose="020B0604020202020204" pitchFamily="34" charset="0"/>
                        </a:rPr>
                        <a:t>esošs uzņēmums ar apgrozījumu līdz 350 000EUR (11.1.1.,2.3.2., 11.2.1.,11.2.2.)</a:t>
                      </a:r>
                    </a:p>
                  </a:txBody>
                  <a:tcPr>
                    <a:solidFill>
                      <a:schemeClr val="accent6">
                        <a:lumMod val="20000"/>
                        <a:lumOff val="80000"/>
                      </a:schemeClr>
                    </a:solidFill>
                  </a:tcPr>
                </a:tc>
                <a:extLst>
                  <a:ext uri="{0D108BD9-81ED-4DB2-BD59-A6C34878D82A}">
                    <a16:rowId xmlns:a16="http://schemas.microsoft.com/office/drawing/2014/main" val="1798132284"/>
                  </a:ext>
                </a:extLst>
              </a:tr>
              <a:tr h="370840">
                <a:tc vMerge="1">
                  <a:txBody>
                    <a:bodyPr/>
                    <a:lstStyle/>
                    <a:p>
                      <a:endParaRPr lang="lv-LV" sz="1200" dirty="0"/>
                    </a:p>
                  </a:txBody>
                  <a:tcPr/>
                </a:tc>
                <a:tc>
                  <a:txBody>
                    <a:bodyPr/>
                    <a:lstStyle/>
                    <a:p>
                      <a:endParaRPr lang="lv-LV" sz="1200" dirty="0">
                        <a:latin typeface="Arial" panose="020B0604020202020204" pitchFamily="34" charset="0"/>
                        <a:cs typeface="Arial" panose="020B0604020202020204" pitchFamily="34" charset="0"/>
                      </a:endParaRPr>
                    </a:p>
                  </a:txBody>
                  <a:tcPr>
                    <a:solidFill>
                      <a:schemeClr val="accent6">
                        <a:lumMod val="20000"/>
                        <a:lumOff val="80000"/>
                      </a:schemeClr>
                    </a:solidFill>
                  </a:tcPr>
                </a:tc>
                <a:tc>
                  <a:txBody>
                    <a:bodyPr/>
                    <a:lstStyle/>
                    <a:p>
                      <a:r>
                        <a:rPr lang="lv-LV" sz="1200">
                          <a:latin typeface="Arial" panose="020B0604020202020204" pitchFamily="34" charset="0"/>
                          <a:cs typeface="Arial" panose="020B0604020202020204" pitchFamily="34" charset="0"/>
                        </a:rPr>
                        <a:t>PSV kopprojekts (2.3.3.) ar esošu uzņēmēju (11.1.1.), kooperatīvu (2.3.1.)</a:t>
                      </a:r>
                    </a:p>
                    <a:p>
                      <a:r>
                        <a:rPr lang="lv-LV" sz="1200">
                          <a:latin typeface="Arial" panose="020B0604020202020204" pitchFamily="34" charset="0"/>
                          <a:cs typeface="Arial" panose="020B0604020202020204" pitchFamily="34" charset="0"/>
                        </a:rPr>
                        <a:t>PSV tirdzniecības vietas labiekārtošana ( 11.2.1.)</a:t>
                      </a:r>
                      <a:endParaRPr lang="lv-LV" sz="1200" dirty="0">
                        <a:latin typeface="Arial" panose="020B0604020202020204" pitchFamily="34" charset="0"/>
                        <a:cs typeface="Arial" panose="020B0604020202020204" pitchFamily="34" charset="0"/>
                      </a:endParaRPr>
                    </a:p>
                  </a:txBody>
                  <a:tcPr>
                    <a:solidFill>
                      <a:schemeClr val="accent6">
                        <a:lumMod val="20000"/>
                        <a:lumOff val="80000"/>
                      </a:schemeClr>
                    </a:solidFill>
                  </a:tcPr>
                </a:tc>
                <a:tc>
                  <a:txBody>
                    <a:bodyPr/>
                    <a:lstStyle/>
                    <a:p>
                      <a:r>
                        <a:rPr lang="lv-LV" sz="1200" dirty="0">
                          <a:latin typeface="Arial" panose="020B0604020202020204" pitchFamily="34" charset="0"/>
                          <a:cs typeface="Arial" panose="020B0604020202020204" pitchFamily="34" charset="0"/>
                        </a:rPr>
                        <a:t>PSV tirdzniecības vietas labiekārtošana ( 11.2.1.)</a:t>
                      </a:r>
                    </a:p>
                  </a:txBody>
                  <a:tcPr>
                    <a:solidFill>
                      <a:schemeClr val="accent6">
                        <a:lumMod val="20000"/>
                        <a:lumOff val="80000"/>
                      </a:schemeClr>
                    </a:solidFill>
                  </a:tcPr>
                </a:tc>
                <a:extLst>
                  <a:ext uri="{0D108BD9-81ED-4DB2-BD59-A6C34878D82A}">
                    <a16:rowId xmlns:a16="http://schemas.microsoft.com/office/drawing/2014/main" val="3215228996"/>
                  </a:ext>
                </a:extLst>
              </a:tr>
              <a:tr h="319394">
                <a:tc vMerge="1">
                  <a:txBody>
                    <a:bodyPr/>
                    <a:lstStyle/>
                    <a:p>
                      <a:endParaRPr lang="lv-LV" sz="1200" dirty="0"/>
                    </a:p>
                  </a:txBody>
                  <a:tcPr/>
                </a:tc>
                <a:tc>
                  <a:txBody>
                    <a:bodyPr/>
                    <a:lstStyle/>
                    <a:p>
                      <a:endParaRPr lang="lv-LV" sz="1200" dirty="0">
                        <a:latin typeface="Arial" panose="020B0604020202020204" pitchFamily="34" charset="0"/>
                        <a:cs typeface="Arial" panose="020B0604020202020204" pitchFamily="34" charset="0"/>
                      </a:endParaRPr>
                    </a:p>
                  </a:txBody>
                  <a:tcPr>
                    <a:solidFill>
                      <a:schemeClr val="accent6">
                        <a:lumMod val="20000"/>
                        <a:lumOff val="80000"/>
                      </a:schemeClr>
                    </a:solidFill>
                  </a:tcPr>
                </a:tc>
                <a:tc>
                  <a:txBody>
                    <a:bodyPr/>
                    <a:lstStyle/>
                    <a:p>
                      <a:r>
                        <a:rPr lang="lv-LV" sz="1200" dirty="0">
                          <a:latin typeface="Arial" panose="020B0604020202020204" pitchFamily="34" charset="0"/>
                          <a:cs typeface="Arial" panose="020B0604020202020204" pitchFamily="34" charset="0"/>
                        </a:rPr>
                        <a:t>kooperatīvs (11.1.3., 11.2.1.)</a:t>
                      </a:r>
                    </a:p>
                  </a:txBody>
                  <a:tcPr>
                    <a:solidFill>
                      <a:schemeClr val="accent6">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200" dirty="0">
                          <a:latin typeface="Arial" panose="020B0604020202020204" pitchFamily="34" charset="0"/>
                          <a:cs typeface="Arial" panose="020B0604020202020204" pitchFamily="34" charset="0"/>
                        </a:rPr>
                        <a:t>kooperatīvs (11.1.3., 11.2.1., 11.2.2.)</a:t>
                      </a:r>
                    </a:p>
                  </a:txBody>
                  <a:tcPr>
                    <a:solidFill>
                      <a:schemeClr val="accent6">
                        <a:lumMod val="20000"/>
                        <a:lumOff val="80000"/>
                      </a:schemeClr>
                    </a:solidFill>
                  </a:tcPr>
                </a:tc>
                <a:extLst>
                  <a:ext uri="{0D108BD9-81ED-4DB2-BD59-A6C34878D82A}">
                    <a16:rowId xmlns:a16="http://schemas.microsoft.com/office/drawing/2014/main" val="347488973"/>
                  </a:ext>
                </a:extLst>
              </a:tr>
              <a:tr h="0">
                <a:tc>
                  <a:txBody>
                    <a:bodyPr/>
                    <a:lstStyle/>
                    <a:p>
                      <a:r>
                        <a:rPr lang="lv-LV" sz="1200" dirty="0">
                          <a:latin typeface="Arial" panose="020B0604020202020204" pitchFamily="34" charset="0"/>
                          <a:cs typeface="Arial" panose="020B0604020202020204" pitchFamily="34" charset="0"/>
                        </a:rPr>
                        <a:t>Maksimālā attiecināmo izmaksu summa</a:t>
                      </a:r>
                    </a:p>
                  </a:txBody>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dirty="0">
                          <a:latin typeface="Arial" panose="020B0604020202020204" pitchFamily="34" charset="0"/>
                          <a:cs typeface="Arial" panose="020B0604020202020204" pitchFamily="34" charset="0"/>
                        </a:rPr>
                        <a:t>līdz 15 000 EUR (30.1.)</a:t>
                      </a:r>
                    </a:p>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dirty="0">
                          <a:latin typeface="Arial" panose="020B0604020202020204" pitchFamily="34" charset="0"/>
                          <a:cs typeface="Arial" panose="020B0604020202020204" pitchFamily="34" charset="0"/>
                        </a:rPr>
                        <a:t> VRG var samazināt tikai pēdējā kārtā, ja rīcībai atlikums ir mazāks (31.p.)</a:t>
                      </a:r>
                    </a:p>
                  </a:txBody>
                  <a:tcPr/>
                </a:tc>
                <a:tc hMerge="1">
                  <a:txBody>
                    <a:bodyPr/>
                    <a:lstStyle/>
                    <a:p>
                      <a:endParaRPr lang="lv-LV"/>
                    </a:p>
                  </a:txBody>
                  <a:tcPr/>
                </a:tc>
                <a:tc hMerge="1">
                  <a:txBody>
                    <a:bodyPr/>
                    <a:lstStyle/>
                    <a:p>
                      <a:endParaRPr lang="lv-LV" sz="1200" dirty="0"/>
                    </a:p>
                  </a:txBody>
                  <a:tcPr/>
                </a:tc>
                <a:extLst>
                  <a:ext uri="{0D108BD9-81ED-4DB2-BD59-A6C34878D82A}">
                    <a16:rowId xmlns:a16="http://schemas.microsoft.com/office/drawing/2014/main" val="880389432"/>
                  </a:ext>
                </a:extLst>
              </a:tr>
              <a:tr h="284826">
                <a:tc>
                  <a:txBody>
                    <a:bodyPr/>
                    <a:lstStyle/>
                    <a:p>
                      <a:r>
                        <a:rPr lang="lv-LV" sz="1200" dirty="0">
                          <a:latin typeface="Arial" panose="020B0604020202020204" pitchFamily="34" charset="0"/>
                          <a:cs typeface="Arial" panose="020B0604020202020204" pitchFamily="34" charset="0"/>
                        </a:rPr>
                        <a:t>Atbalsta intensitāte </a:t>
                      </a:r>
                    </a:p>
                  </a:txBody>
                  <a:tcPr/>
                </a:tc>
                <a:tc gridSpan="3">
                  <a:txBody>
                    <a:bodyPr/>
                    <a:lstStyle/>
                    <a:p>
                      <a:pPr algn="ctr"/>
                      <a:r>
                        <a:rPr lang="lv-LV" sz="1200" dirty="0">
                          <a:latin typeface="Arial" panose="020B0604020202020204" pitchFamily="34" charset="0"/>
                          <a:cs typeface="Arial" panose="020B0604020202020204" pitchFamily="34" charset="0"/>
                        </a:rPr>
                        <a:t>40%, VRG noteiktie kritēriji līdz 65% vai, ja VRG stratēģijā paredz – līdz 75% 28.1.p.minētajos gadījumos (28.1.)</a:t>
                      </a:r>
                    </a:p>
                  </a:txBody>
                  <a:tcPr/>
                </a:tc>
                <a:tc hMerge="1">
                  <a:txBody>
                    <a:bodyPr/>
                    <a:lstStyle/>
                    <a:p>
                      <a:endParaRPr lang="lv-LV"/>
                    </a:p>
                  </a:txBody>
                  <a:tcPr/>
                </a:tc>
                <a:tc hMerge="1">
                  <a:txBody>
                    <a:bodyPr/>
                    <a:lstStyle/>
                    <a:p>
                      <a:endParaRPr lang="lv-LV" sz="1200" dirty="0"/>
                    </a:p>
                  </a:txBody>
                  <a:tcPr/>
                </a:tc>
                <a:extLst>
                  <a:ext uri="{0D108BD9-81ED-4DB2-BD59-A6C34878D82A}">
                    <a16:rowId xmlns:a16="http://schemas.microsoft.com/office/drawing/2014/main" val="631687128"/>
                  </a:ext>
                </a:extLst>
              </a:tr>
              <a:tr h="370840">
                <a:tc>
                  <a:txBody>
                    <a:bodyPr/>
                    <a:lstStyle/>
                    <a:p>
                      <a:r>
                        <a:rPr lang="lv-LV" sz="1200" kern="1200" dirty="0">
                          <a:solidFill>
                            <a:schemeClr val="dk1"/>
                          </a:solidFill>
                          <a:latin typeface="Arial" panose="020B0604020202020204" pitchFamily="34" charset="0"/>
                          <a:ea typeface="+mn-ea"/>
                          <a:cs typeface="Arial" panose="020B0604020202020204" pitchFamily="34" charset="0"/>
                        </a:rPr>
                        <a:t>Attiecināmās izmaksas</a:t>
                      </a:r>
                    </a:p>
                  </a:txBody>
                  <a:tcPr>
                    <a:solidFill>
                      <a:schemeClr val="accent1">
                        <a:lumMod val="20000"/>
                        <a:lumOff val="80000"/>
                      </a:schemeClr>
                    </a:solidFill>
                  </a:tcPr>
                </a:tc>
                <a:tc>
                  <a:txBody>
                    <a:bodyPr/>
                    <a:lstStyle/>
                    <a:p>
                      <a:r>
                        <a:rPr lang="lv-LV" sz="1200" dirty="0">
                          <a:latin typeface="Arial" panose="020B0604020202020204" pitchFamily="34" charset="0"/>
                          <a:cs typeface="Arial" panose="020B0604020202020204" pitchFamily="34" charset="0"/>
                        </a:rPr>
                        <a:t>33. 33.</a:t>
                      </a:r>
                      <a:r>
                        <a:rPr lang="lv-LV" sz="1200" baseline="30000" dirty="0">
                          <a:latin typeface="Arial" panose="020B0604020202020204" pitchFamily="34" charset="0"/>
                          <a:cs typeface="Arial" panose="020B0604020202020204" pitchFamily="34" charset="0"/>
                        </a:rPr>
                        <a:t>1</a:t>
                      </a:r>
                      <a:r>
                        <a:rPr lang="lv-LV" sz="1200" baseline="0" dirty="0">
                          <a:latin typeface="Arial" panose="020B0604020202020204" pitchFamily="34" charset="0"/>
                          <a:cs typeface="Arial" panose="020B0604020202020204" pitchFamily="34" charset="0"/>
                        </a:rPr>
                        <a:t>,</a:t>
                      </a:r>
                      <a:r>
                        <a:rPr lang="lv-LV" sz="1200" baseline="0" dirty="0">
                          <a:solidFill>
                            <a:srgbClr val="FF0000"/>
                          </a:solidFill>
                          <a:latin typeface="Arial" panose="020B0604020202020204" pitchFamily="34" charset="0"/>
                          <a:cs typeface="Arial" panose="020B0604020202020204" pitchFamily="34" charset="0"/>
                        </a:rPr>
                        <a:t> </a:t>
                      </a:r>
                      <a:r>
                        <a:rPr lang="lv-LV" sz="1200" baseline="0" dirty="0">
                          <a:solidFill>
                            <a:schemeClr val="tx1"/>
                          </a:solidFill>
                          <a:latin typeface="Arial" panose="020B0604020202020204" pitchFamily="34" charset="0"/>
                          <a:cs typeface="Arial" panose="020B0604020202020204" pitchFamily="34" charset="0"/>
                        </a:rPr>
                        <a:t>34</a:t>
                      </a:r>
                    </a:p>
                    <a:p>
                      <a:r>
                        <a:rPr lang="lv-LV" sz="1200" b="0" i="0" kern="1200" dirty="0">
                          <a:solidFill>
                            <a:schemeClr val="dk1"/>
                          </a:solidFill>
                          <a:effectLst/>
                          <a:latin typeface="Arial" panose="020B0604020202020204" pitchFamily="34" charset="0"/>
                          <a:ea typeface="+mn-ea"/>
                          <a:cs typeface="Arial" panose="020B0604020202020204" pitchFamily="34" charset="0"/>
                        </a:rPr>
                        <a:t>33.</a:t>
                      </a:r>
                      <a:r>
                        <a:rPr lang="lv-LV" sz="1200" b="0" i="0" kern="1200" baseline="30000" dirty="0">
                          <a:solidFill>
                            <a:schemeClr val="dk1"/>
                          </a:solidFill>
                          <a:effectLst/>
                          <a:latin typeface="Arial" panose="020B0604020202020204" pitchFamily="34" charset="0"/>
                          <a:ea typeface="+mn-ea"/>
                          <a:cs typeface="Arial" panose="020B0604020202020204" pitchFamily="34" charset="0"/>
                        </a:rPr>
                        <a:t>2</a:t>
                      </a:r>
                      <a:r>
                        <a:rPr lang="lv-LV" sz="1200" b="0" i="0" kern="1200" dirty="0">
                          <a:solidFill>
                            <a:schemeClr val="dk1"/>
                          </a:solidFill>
                          <a:effectLst/>
                          <a:latin typeface="Arial" panose="020B0604020202020204" pitchFamily="34" charset="0"/>
                          <a:ea typeface="+mn-ea"/>
                          <a:cs typeface="Arial" panose="020B0604020202020204" pitchFamily="34" charset="0"/>
                        </a:rPr>
                        <a:t>1.lietotu pamatlīdzekļu iegādes un uzstādīšanas izmaksas, ja tie nav vecāki par pieciem gadiem un to vecums ir pierādāms;</a:t>
                      </a:r>
                    </a:p>
                    <a:p>
                      <a:pPr algn="just"/>
                      <a:r>
                        <a:rPr lang="lv-LV" sz="1200" b="0" i="0" kern="1200" dirty="0">
                          <a:solidFill>
                            <a:schemeClr val="dk1"/>
                          </a:solidFill>
                          <a:effectLst/>
                          <a:latin typeface="Arial" panose="020B0604020202020204" pitchFamily="34" charset="0"/>
                          <a:ea typeface="+mn-ea"/>
                          <a:cs typeface="Arial" panose="020B0604020202020204" pitchFamily="34" charset="0"/>
                        </a:rPr>
                        <a:t>33.</a:t>
                      </a:r>
                      <a:r>
                        <a:rPr lang="lv-LV" sz="1200" b="0" i="0" kern="1200" baseline="30000" dirty="0">
                          <a:solidFill>
                            <a:schemeClr val="dk1"/>
                          </a:solidFill>
                          <a:effectLst/>
                          <a:latin typeface="Arial" panose="020B0604020202020204" pitchFamily="34" charset="0"/>
                          <a:ea typeface="+mn-ea"/>
                          <a:cs typeface="Arial" panose="020B0604020202020204" pitchFamily="34" charset="0"/>
                        </a:rPr>
                        <a:t>2</a:t>
                      </a:r>
                      <a:r>
                        <a:rPr lang="lv-LV" sz="1200" b="0" i="0" kern="1200" dirty="0">
                          <a:solidFill>
                            <a:schemeClr val="dk1"/>
                          </a:solidFill>
                          <a:effectLst/>
                          <a:latin typeface="Arial" panose="020B0604020202020204" pitchFamily="34" charset="0"/>
                          <a:ea typeface="+mn-ea"/>
                          <a:cs typeface="Arial" panose="020B0604020202020204" pitchFamily="34" charset="0"/>
                        </a:rPr>
                        <a:t>2.mazvērtīgā inventāra iegādes izmaksas, ja tā ir projekta daļa.</a:t>
                      </a:r>
                    </a:p>
                  </a:txBody>
                  <a:tcPr>
                    <a:solidFill>
                      <a:schemeClr val="accent1">
                        <a:lumMod val="20000"/>
                        <a:lumOff val="80000"/>
                      </a:schemeClr>
                    </a:solidFill>
                  </a:tcPr>
                </a:tc>
                <a:tc gridSpan="2">
                  <a:txBody>
                    <a:bodyPr/>
                    <a:lstStyle/>
                    <a:p>
                      <a:r>
                        <a:rPr lang="lv-LV" sz="1200" dirty="0">
                          <a:latin typeface="Arial" panose="020B0604020202020204" pitchFamily="34" charset="0"/>
                          <a:cs typeface="Arial" panose="020B0604020202020204" pitchFamily="34" charset="0"/>
                        </a:rPr>
                        <a:t>33., 33.</a:t>
                      </a:r>
                      <a:r>
                        <a:rPr lang="lv-LV" sz="1200" baseline="30000" dirty="0">
                          <a:latin typeface="Arial" panose="020B0604020202020204" pitchFamily="34" charset="0"/>
                          <a:cs typeface="Arial" panose="020B0604020202020204" pitchFamily="34" charset="0"/>
                        </a:rPr>
                        <a:t>1</a:t>
                      </a:r>
                      <a:r>
                        <a:rPr lang="lv-LV" sz="1200" baseline="0" dirty="0">
                          <a:latin typeface="Arial" panose="020B0604020202020204" pitchFamily="34" charset="0"/>
                          <a:cs typeface="Arial" panose="020B0604020202020204" pitchFamily="34" charset="0"/>
                        </a:rPr>
                        <a:t>, 34.</a:t>
                      </a:r>
                      <a:endParaRPr lang="lv-LV" dirty="0"/>
                    </a:p>
                  </a:txBody>
                  <a:tcPr>
                    <a:solidFill>
                      <a:schemeClr val="accent1">
                        <a:lumMod val="20000"/>
                        <a:lumOff val="80000"/>
                      </a:schemeClr>
                    </a:solidFill>
                  </a:tcPr>
                </a:tc>
                <a:tc hMerge="1">
                  <a:txBody>
                    <a:bodyPr/>
                    <a:lstStyle/>
                    <a:p>
                      <a:endParaRPr lang="lv-LV" dirty="0"/>
                    </a:p>
                  </a:txBody>
                  <a:tcPr/>
                </a:tc>
                <a:extLst>
                  <a:ext uri="{0D108BD9-81ED-4DB2-BD59-A6C34878D82A}">
                    <a16:rowId xmlns:a16="http://schemas.microsoft.com/office/drawing/2014/main" val="4144989529"/>
                  </a:ext>
                </a:extLst>
              </a:tr>
            </a:tbl>
          </a:graphicData>
        </a:graphic>
      </p:graphicFrame>
    </p:spTree>
    <p:extLst>
      <p:ext uri="{BB962C8B-B14F-4D97-AF65-F5344CB8AC3E}">
        <p14:creationId xmlns:p14="http://schemas.microsoft.com/office/powerpoint/2010/main" val="29262590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0F4209-7ECB-BFAE-76B1-EE7B7D8804AE}"/>
              </a:ext>
            </a:extLst>
          </p:cNvPr>
          <p:cNvSpPr>
            <a:spLocks noGrp="1"/>
          </p:cNvSpPr>
          <p:nvPr>
            <p:ph type="title"/>
          </p:nvPr>
        </p:nvSpPr>
        <p:spPr/>
        <p:txBody>
          <a:bodyPr>
            <a:normAutofit fontScale="90000"/>
          </a:bodyPr>
          <a:lstStyle/>
          <a:p>
            <a:pPr algn="ctr"/>
            <a:r>
              <a:rPr lang="lv-LV" sz="2800" dirty="0">
                <a:solidFill>
                  <a:srgbClr val="19486A"/>
                </a:solidFill>
                <a:latin typeface="Arial Black" panose="020B0A04020102020204" pitchFamily="34" charset="0"/>
                <a:ea typeface="+mn-ea"/>
              </a:rPr>
              <a:t>Grozījumi </a:t>
            </a:r>
            <a:r>
              <a:rPr lang="lv-LV" sz="2800" dirty="0">
                <a:solidFill>
                  <a:srgbClr val="19486A"/>
                </a:solidFill>
                <a:latin typeface="Arial Black" panose="020B0A04020102020204" pitchFamily="34" charset="0"/>
                <a:ea typeface="+mn-ea"/>
                <a:hlinkClick r:id="rId2"/>
              </a:rPr>
              <a:t>MKN 580</a:t>
            </a:r>
            <a:br>
              <a:rPr lang="lv-LV" sz="2800" dirty="0">
                <a:solidFill>
                  <a:srgbClr val="19486A"/>
                </a:solidFill>
                <a:latin typeface="Arial Black" panose="020B0A04020102020204" pitchFamily="34" charset="0"/>
                <a:ea typeface="+mn-ea"/>
              </a:rPr>
            </a:br>
            <a:r>
              <a:rPr lang="lv-LV" sz="2200" b="1" dirty="0">
                <a:latin typeface="Arial" panose="020B0604020202020204" pitchFamily="34" charset="0"/>
                <a:cs typeface="Arial" panose="020B0604020202020204" pitchFamily="34" charset="0"/>
              </a:rPr>
              <a:t>Valsts un Eiropas Savienības atbalsta piešķiršanas kārtība Eiropas Lauksaimniecības fonda lauku attīstībai intervencē "Darbību īstenošana saskaņā ar sabiedrības virzītas vietējās attīstības stratēģiju, tostarp sadarbības aktivitātes un to sagatavošana"</a:t>
            </a:r>
            <a:endParaRPr lang="lv-LV" sz="2800" dirty="0">
              <a:solidFill>
                <a:srgbClr val="19486A"/>
              </a:solidFill>
              <a:latin typeface="Arial" panose="020B0604020202020204" pitchFamily="34" charset="0"/>
              <a:ea typeface="+mn-ea"/>
              <a:cs typeface="Arial" panose="020B0604020202020204" pitchFamily="34" charset="0"/>
            </a:endParaRPr>
          </a:p>
        </p:txBody>
      </p:sp>
      <p:sp>
        <p:nvSpPr>
          <p:cNvPr id="3" name="Content Placeholder 2">
            <a:extLst>
              <a:ext uri="{FF2B5EF4-FFF2-40B4-BE49-F238E27FC236}">
                <a16:creationId xmlns:a16="http://schemas.microsoft.com/office/drawing/2014/main" id="{A4CE5EC7-A8CE-4737-6266-43B5109692D0}"/>
              </a:ext>
            </a:extLst>
          </p:cNvPr>
          <p:cNvSpPr>
            <a:spLocks noGrp="1"/>
          </p:cNvSpPr>
          <p:nvPr>
            <p:ph idx="1"/>
          </p:nvPr>
        </p:nvSpPr>
        <p:spPr>
          <a:xfrm>
            <a:off x="838200" y="2022848"/>
            <a:ext cx="10834991" cy="4351338"/>
          </a:xfrm>
        </p:spPr>
        <p:txBody>
          <a:bodyPr>
            <a:normAutofit/>
          </a:bodyPr>
          <a:lstStyle/>
          <a:p>
            <a:pPr marL="0" indent="0" algn="just">
              <a:buNone/>
            </a:pPr>
            <a:r>
              <a:rPr lang="lv-LV" sz="2000" b="1" dirty="0"/>
              <a:t>07.10.2025. </a:t>
            </a:r>
            <a:r>
              <a:rPr lang="lv-LV" sz="2000" dirty="0"/>
              <a:t>tika </a:t>
            </a:r>
            <a:r>
              <a:rPr lang="lv-LV" sz="2000" b="1" dirty="0"/>
              <a:t>apstiprināti</a:t>
            </a:r>
            <a:r>
              <a:rPr lang="lv-LV" sz="2000" dirty="0"/>
              <a:t> MK sēdē un </a:t>
            </a:r>
            <a:r>
              <a:rPr lang="lv-LV" sz="2000" b="1" dirty="0"/>
              <a:t>09.10.2025. stājā spēkā</a:t>
            </a:r>
            <a:r>
              <a:rPr lang="lv-LV" sz="2000" dirty="0"/>
              <a:t>.</a:t>
            </a:r>
          </a:p>
          <a:p>
            <a:pPr marL="0" indent="0" algn="just">
              <a:buNone/>
            </a:pPr>
            <a:endParaRPr lang="lv-LV" sz="500" dirty="0"/>
          </a:p>
          <a:p>
            <a:pPr marL="0" indent="0" algn="just">
              <a:buNone/>
            </a:pPr>
            <a:r>
              <a:rPr lang="lv-LV" sz="2000" dirty="0"/>
              <a:t>Novembra beigās (23.11.noslēdzas atvērtās projektu pieņemšanas kārtas) LAD veiks izmaiņas EPS projektu iesnieguma veidlapā. </a:t>
            </a:r>
          </a:p>
          <a:p>
            <a:pPr marL="0" indent="0" algn="just">
              <a:buNone/>
            </a:pPr>
            <a:endParaRPr lang="lv-LV" sz="500" dirty="0"/>
          </a:p>
          <a:p>
            <a:pPr marL="0" indent="0" algn="just">
              <a:buNone/>
            </a:pPr>
            <a:r>
              <a:rPr lang="lv-LV" sz="2000" dirty="0"/>
              <a:t>Uz atvērtām projektu pieņemšanas kārtām:</a:t>
            </a:r>
          </a:p>
          <a:p>
            <a:pPr algn="just">
              <a:buFont typeface="Wingdings" panose="05000000000000000000" pitchFamily="2" charset="2"/>
              <a:buChar char="Ø"/>
            </a:pPr>
            <a:r>
              <a:rPr lang="lv-LV" sz="2000" b="1" u="sng" dirty="0"/>
              <a:t>netiks piemērots </a:t>
            </a:r>
            <a:r>
              <a:rPr lang="lv-LV" sz="2000" dirty="0"/>
              <a:t>fiksētās summas maksājums ar budžeta projekta aprēķina metodi (turpmāk – «Budžeta projekts») projektiem ar attiecināmo izmaksu līdz 15 000EUR. «Lauku biļetei»  projekta īstenošana jāveic saskaņā ar metodiku;</a:t>
            </a:r>
          </a:p>
          <a:p>
            <a:pPr algn="just">
              <a:buFont typeface="Wingdings" panose="05000000000000000000" pitchFamily="2" charset="2"/>
              <a:buChar char="Ø"/>
            </a:pPr>
            <a:r>
              <a:rPr lang="lv-LV" sz="2000" b="1" u="sng" dirty="0"/>
              <a:t>tiks piemērotas </a:t>
            </a:r>
            <a:r>
              <a:rPr lang="lv-LV" sz="2000" dirty="0"/>
              <a:t>normas, kuras ir labvēlīgas atbalsta pretendentam un nepieciešamo informāciju var iesniegt ar esošo projekta veidlapu.</a:t>
            </a:r>
          </a:p>
          <a:p>
            <a:pPr marL="0" indent="0">
              <a:buNone/>
            </a:pPr>
            <a:endParaRPr lang="lv-LV" dirty="0"/>
          </a:p>
        </p:txBody>
      </p:sp>
    </p:spTree>
    <p:extLst>
      <p:ext uri="{BB962C8B-B14F-4D97-AF65-F5344CB8AC3E}">
        <p14:creationId xmlns:p14="http://schemas.microsoft.com/office/powerpoint/2010/main" val="8902511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A385DA-A664-D08C-A56C-14D37EEF66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DB2C80-B909-21B0-5CEE-4D957CA4B801}"/>
              </a:ext>
            </a:extLst>
          </p:cNvPr>
          <p:cNvSpPr>
            <a:spLocks noGrp="1"/>
          </p:cNvSpPr>
          <p:nvPr>
            <p:ph type="title"/>
          </p:nvPr>
        </p:nvSpPr>
        <p:spPr>
          <a:xfrm>
            <a:off x="838200" y="365125"/>
            <a:ext cx="10515600" cy="554953"/>
          </a:xfrm>
        </p:spPr>
        <p:txBody>
          <a:bodyPr>
            <a:normAutofit fontScale="90000"/>
          </a:bodyPr>
          <a:lstStyle/>
          <a:p>
            <a:pPr algn="ctr"/>
            <a:r>
              <a:rPr lang="lv-LV" sz="2000" dirty="0">
                <a:solidFill>
                  <a:srgbClr val="19486A"/>
                </a:solidFill>
                <a:latin typeface="Arial Black" panose="020B0A04020102020204" pitchFamily="34" charset="0"/>
              </a:rPr>
              <a:t>Aktivitāte «Vietējās ekonomikas stiprināšanas iniciatīvas» (II)</a:t>
            </a:r>
            <a:br>
              <a:rPr lang="lv-LV" sz="2000" dirty="0">
                <a:solidFill>
                  <a:srgbClr val="19486A"/>
                </a:solidFill>
                <a:latin typeface="Arial Black" panose="020B0A04020102020204" pitchFamily="34" charset="0"/>
              </a:rPr>
            </a:br>
            <a:r>
              <a:rPr lang="lv-LV" sz="2000" dirty="0">
                <a:solidFill>
                  <a:srgbClr val="19486A"/>
                </a:solidFill>
                <a:latin typeface="Arial Black" panose="020B0A04020102020204" pitchFamily="34" charset="0"/>
              </a:rPr>
              <a:t>«Lauku biļete» un «Budžeta projekts»</a:t>
            </a:r>
            <a:endParaRPr lang="lv-LV" sz="2000" dirty="0"/>
          </a:p>
        </p:txBody>
      </p:sp>
      <p:graphicFrame>
        <p:nvGraphicFramePr>
          <p:cNvPr id="4" name="Content Placeholder 3">
            <a:extLst>
              <a:ext uri="{FF2B5EF4-FFF2-40B4-BE49-F238E27FC236}">
                <a16:creationId xmlns:a16="http://schemas.microsoft.com/office/drawing/2014/main" id="{F2B41F89-8E92-90BE-A182-87724B5939FC}"/>
              </a:ext>
            </a:extLst>
          </p:cNvPr>
          <p:cNvGraphicFramePr>
            <a:graphicFrameLocks noGrp="1"/>
          </p:cNvGraphicFramePr>
          <p:nvPr>
            <p:ph idx="1"/>
            <p:extLst>
              <p:ext uri="{D42A27DB-BD31-4B8C-83A1-F6EECF244321}">
                <p14:modId xmlns:p14="http://schemas.microsoft.com/office/powerpoint/2010/main" val="3772783585"/>
              </p:ext>
            </p:extLst>
          </p:nvPr>
        </p:nvGraphicFramePr>
        <p:xfrm>
          <a:off x="136234" y="1417320"/>
          <a:ext cx="11734799" cy="2590800"/>
        </p:xfrm>
        <a:graphic>
          <a:graphicData uri="http://schemas.openxmlformats.org/drawingml/2006/table">
            <a:tbl>
              <a:tblPr firstRow="1" bandRow="1">
                <a:tableStyleId>{5C22544A-7EE6-4342-B048-85BDC9FD1C3A}</a:tableStyleId>
              </a:tblPr>
              <a:tblGrid>
                <a:gridCol w="1833282">
                  <a:extLst>
                    <a:ext uri="{9D8B030D-6E8A-4147-A177-3AD203B41FA5}">
                      <a16:colId xmlns:a16="http://schemas.microsoft.com/office/drawing/2014/main" val="3896405939"/>
                    </a:ext>
                  </a:extLst>
                </a:gridCol>
                <a:gridCol w="3581400">
                  <a:extLst>
                    <a:ext uri="{9D8B030D-6E8A-4147-A177-3AD203B41FA5}">
                      <a16:colId xmlns:a16="http://schemas.microsoft.com/office/drawing/2014/main" val="1908302503"/>
                    </a:ext>
                  </a:extLst>
                </a:gridCol>
                <a:gridCol w="6320117">
                  <a:extLst>
                    <a:ext uri="{9D8B030D-6E8A-4147-A177-3AD203B41FA5}">
                      <a16:colId xmlns:a16="http://schemas.microsoft.com/office/drawing/2014/main" val="2863756444"/>
                    </a:ext>
                  </a:extLst>
                </a:gridCol>
              </a:tblGrid>
              <a:tr h="382447">
                <a:tc>
                  <a:txBody>
                    <a:bodyPr/>
                    <a:lstStyle/>
                    <a:p>
                      <a:endParaRPr lang="lv-LV" sz="1200" dirty="0">
                        <a:latin typeface="Arial" panose="020B0604020202020204" pitchFamily="34" charset="0"/>
                        <a:cs typeface="Arial" panose="020B0604020202020204" pitchFamily="34" charset="0"/>
                      </a:endParaRPr>
                    </a:p>
                  </a:txBody>
                  <a:tcPr/>
                </a:tc>
                <a:tc gridSpan="2">
                  <a:txBody>
                    <a:bodyPr/>
                    <a:lstStyle/>
                    <a:p>
                      <a:pPr algn="ctr"/>
                      <a:r>
                        <a:rPr lang="lv-LV" sz="1200" dirty="0">
                          <a:latin typeface="Arial" panose="020B0604020202020204" pitchFamily="34" charset="0"/>
                          <a:cs typeface="Arial" panose="020B0604020202020204" pitchFamily="34" charset="0"/>
                        </a:rPr>
                        <a:t>Fiksētās summas maksājums ar budžeta projekta aprēķina metodi</a:t>
                      </a:r>
                    </a:p>
                    <a:p>
                      <a:pPr algn="ctr"/>
                      <a:r>
                        <a:rPr lang="lv-LV" sz="1200" dirty="0">
                          <a:latin typeface="Arial" panose="020B0604020202020204" pitchFamily="34" charset="0"/>
                          <a:cs typeface="Arial" panose="020B0604020202020204" pitchFamily="34" charset="0"/>
                        </a:rPr>
                        <a:t>(</a:t>
                      </a:r>
                      <a:r>
                        <a:rPr lang="lv-LV" sz="1200" dirty="0" err="1">
                          <a:latin typeface="Arial" panose="020B0604020202020204" pitchFamily="34" charset="0"/>
                          <a:cs typeface="Arial" panose="020B0604020202020204" pitchFamily="34" charset="0"/>
                        </a:rPr>
                        <a:t>max</a:t>
                      </a:r>
                      <a:r>
                        <a:rPr lang="lv-LV" sz="1200" dirty="0">
                          <a:latin typeface="Arial" panose="020B0604020202020204" pitchFamily="34" charset="0"/>
                          <a:cs typeface="Arial" panose="020B0604020202020204" pitchFamily="34" charset="0"/>
                        </a:rPr>
                        <a:t> attiec. izmaksu summa līdz 15 000 EUR)</a:t>
                      </a:r>
                    </a:p>
                  </a:txBody>
                  <a:tcPr/>
                </a:tc>
                <a:tc hMerge="1">
                  <a:txBody>
                    <a:bodyPr/>
                    <a:lstStyle/>
                    <a:p>
                      <a:endParaRPr lang="lv-LV"/>
                    </a:p>
                  </a:txBody>
                  <a:tcPr/>
                </a:tc>
                <a:extLst>
                  <a:ext uri="{0D108BD9-81ED-4DB2-BD59-A6C34878D82A}">
                    <a16:rowId xmlns:a16="http://schemas.microsoft.com/office/drawing/2014/main" val="1477630752"/>
                  </a:ext>
                </a:extLst>
              </a:tr>
              <a:tr h="370840">
                <a:tc>
                  <a:txBody>
                    <a:bodyPr/>
                    <a:lstStyle/>
                    <a:p>
                      <a:endParaRPr lang="lv-LV" sz="1200" dirty="0">
                        <a:latin typeface="Arial" panose="020B0604020202020204" pitchFamily="34" charset="0"/>
                        <a:cs typeface="Arial" panose="020B0604020202020204" pitchFamily="34" charset="0"/>
                      </a:endParaRPr>
                    </a:p>
                  </a:txBody>
                  <a:tcPr/>
                </a:tc>
                <a:tc>
                  <a:txBody>
                    <a:bodyPr/>
                    <a:lstStyle/>
                    <a:p>
                      <a:pPr algn="ctr"/>
                      <a:r>
                        <a:rPr lang="lv-LV" sz="1200" b="1" dirty="0">
                          <a:latin typeface="Arial" panose="020B0604020202020204" pitchFamily="34" charset="0"/>
                          <a:cs typeface="Arial" panose="020B0604020202020204" pitchFamily="34" charset="0"/>
                        </a:rPr>
                        <a:t>Lauku biļete</a:t>
                      </a:r>
                      <a:r>
                        <a:rPr lang="lv-LV" sz="1200" dirty="0">
                          <a:latin typeface="Arial" panose="020B0604020202020204" pitchFamily="34" charset="0"/>
                          <a:cs typeface="Arial" panose="020B0604020202020204" pitchFamily="34" charset="0"/>
                        </a:rPr>
                        <a:t>, ja paredz stratēģija </a:t>
                      </a:r>
                    </a:p>
                    <a:p>
                      <a:pPr algn="ctr"/>
                      <a:r>
                        <a:rPr lang="lv-LV" sz="1200" dirty="0">
                          <a:latin typeface="Arial" panose="020B0604020202020204" pitchFamily="34" charset="0"/>
                          <a:cs typeface="Arial" panose="020B0604020202020204" pitchFamily="34" charset="0"/>
                        </a:rPr>
                        <a:t>(10.p. abas darbības)</a:t>
                      </a:r>
                    </a:p>
                  </a:txBody>
                  <a:tcPr/>
                </a:tc>
                <a:tc>
                  <a:txBody>
                    <a:bodyPr/>
                    <a:lstStyle/>
                    <a:p>
                      <a:pPr algn="ctr"/>
                      <a:r>
                        <a:rPr lang="lv-LV" sz="1200" b="1" dirty="0">
                          <a:latin typeface="Arial" panose="020B0604020202020204" pitchFamily="34" charset="0"/>
                          <a:cs typeface="Arial" panose="020B0604020202020204" pitchFamily="34" charset="0"/>
                        </a:rPr>
                        <a:t>Budžeta projekts </a:t>
                      </a:r>
                    </a:p>
                    <a:p>
                      <a:pPr algn="ctr"/>
                      <a:r>
                        <a:rPr lang="lv-LV" sz="1200" dirty="0">
                          <a:latin typeface="Arial" panose="020B0604020202020204" pitchFamily="34" charset="0"/>
                          <a:cs typeface="Arial" panose="020B0604020202020204" pitchFamily="34" charset="0"/>
                        </a:rPr>
                        <a:t>(10.p. abas darbības)</a:t>
                      </a:r>
                      <a:endParaRPr lang="lv-LV" dirty="0"/>
                    </a:p>
                  </a:txBody>
                  <a:tcPr/>
                </a:tc>
                <a:extLst>
                  <a:ext uri="{0D108BD9-81ED-4DB2-BD59-A6C34878D82A}">
                    <a16:rowId xmlns:a16="http://schemas.microsoft.com/office/drawing/2014/main" val="3921155224"/>
                  </a:ext>
                </a:extLst>
              </a:tr>
              <a:tr h="310131">
                <a:tc>
                  <a:txBody>
                    <a:bodyPr/>
                    <a:lstStyle/>
                    <a:p>
                      <a:r>
                        <a:rPr lang="lv-LV" sz="1400" dirty="0">
                          <a:latin typeface="Arial" panose="020B0604020202020204" pitchFamily="34" charset="0"/>
                          <a:cs typeface="Arial" panose="020B0604020202020204" pitchFamily="34" charset="0"/>
                        </a:rPr>
                        <a:t>Ekonomiskā dzīvotspēja- pozitīva naudas plūsma (</a:t>
                      </a:r>
                      <a:r>
                        <a:rPr lang="lv-LV" sz="1400" kern="1200" dirty="0">
                          <a:solidFill>
                            <a:schemeClr val="dk1"/>
                          </a:solidFill>
                          <a:latin typeface="Arial" panose="020B0604020202020204" pitchFamily="34" charset="0"/>
                          <a:ea typeface="+mn-ea"/>
                          <a:cs typeface="Arial" panose="020B0604020202020204" pitchFamily="34" charset="0"/>
                        </a:rPr>
                        <a:t>16.2.</a:t>
                      </a:r>
                      <a:r>
                        <a:rPr lang="lv-LV" sz="1400" kern="1200" baseline="30000" dirty="0">
                          <a:solidFill>
                            <a:schemeClr val="dk1"/>
                          </a:solidFill>
                          <a:latin typeface="Arial" panose="020B0604020202020204" pitchFamily="34" charset="0"/>
                          <a:ea typeface="+mn-ea"/>
                          <a:cs typeface="Arial" panose="020B0604020202020204" pitchFamily="34" charset="0"/>
                        </a:rPr>
                        <a:t>1</a:t>
                      </a:r>
                      <a:r>
                        <a:rPr lang="lv-LV" sz="1400" kern="1200" dirty="0">
                          <a:solidFill>
                            <a:schemeClr val="dk1"/>
                          </a:solidFill>
                          <a:latin typeface="Arial" panose="020B0604020202020204" pitchFamily="34" charset="0"/>
                          <a:ea typeface="+mn-ea"/>
                          <a:cs typeface="Arial" panose="020B0604020202020204" pitchFamily="34" charset="0"/>
                        </a:rPr>
                        <a:t>)</a:t>
                      </a:r>
                    </a:p>
                  </a:txBody>
                  <a:tcPr>
                    <a:solidFill>
                      <a:schemeClr val="accent2">
                        <a:lumMod val="20000"/>
                        <a:lumOff val="80000"/>
                      </a:schemeClr>
                    </a:solidFill>
                  </a:tcPr>
                </a:tc>
                <a:tc gridSpan="2">
                  <a:txBody>
                    <a:bodyPr/>
                    <a:lstStyle/>
                    <a:p>
                      <a:pPr algn="l"/>
                      <a:r>
                        <a:rPr lang="lv-LV" sz="1400" kern="1200" dirty="0">
                          <a:solidFill>
                            <a:schemeClr val="dk1"/>
                          </a:solidFill>
                          <a:latin typeface="Arial" panose="020B0604020202020204" pitchFamily="34" charset="0"/>
                          <a:ea typeface="+mn-ea"/>
                          <a:cs typeface="Arial" panose="020B0604020202020204" pitchFamily="34" charset="0"/>
                        </a:rPr>
                        <a:t>finanšu plānam starp ieņēmumiem un izdevumiem ir pozitīvs </a:t>
                      </a:r>
                      <a:r>
                        <a:rPr lang="lv-LV" sz="1400" dirty="0">
                          <a:latin typeface="Arial" panose="020B0604020202020204" pitchFamily="34" charset="0"/>
                          <a:cs typeface="Arial" panose="020B0604020202020204" pitchFamily="34" charset="0"/>
                        </a:rPr>
                        <a:t>atlikums:</a:t>
                      </a:r>
                    </a:p>
                    <a:p>
                      <a:pPr algn="l"/>
                      <a:r>
                        <a:rPr lang="lv-LV" sz="1400" dirty="0">
                          <a:latin typeface="Arial" panose="020B0604020202020204" pitchFamily="34" charset="0"/>
                          <a:cs typeface="Arial" panose="020B0604020202020204" pitchFamily="34" charset="0"/>
                        </a:rPr>
                        <a:t>-  pēdējā noslēgtajā gadā pirms projekta iesniegšanas un pēdējā projekta īstenošanas gadā, </a:t>
                      </a:r>
                    </a:p>
                    <a:p>
                      <a:pPr algn="l"/>
                      <a:r>
                        <a:rPr lang="lv-LV" sz="1400" dirty="0">
                          <a:latin typeface="Arial" panose="020B0604020202020204" pitchFamily="34" charset="0"/>
                          <a:cs typeface="Arial" panose="020B0604020202020204" pitchFamily="34" charset="0"/>
                        </a:rPr>
                        <a:t>- uzsācējiem – projekta iesnieguma iesniegšanas gadā un visos projekta īstenošanas gados.</a:t>
                      </a:r>
                    </a:p>
                  </a:txBody>
                  <a:tcPr>
                    <a:solidFill>
                      <a:schemeClr val="accent2">
                        <a:lumMod val="20000"/>
                        <a:lumOff val="80000"/>
                      </a:schemeClr>
                    </a:solidFill>
                  </a:tcPr>
                </a:tc>
                <a:tc hMerge="1">
                  <a:txBody>
                    <a:bodyPr/>
                    <a:lstStyle/>
                    <a:p>
                      <a:pPr algn="ctr"/>
                      <a:endParaRPr lang="lv-LV" sz="1200" dirty="0">
                        <a:latin typeface="Arial" panose="020B0604020202020204" pitchFamily="34" charset="0"/>
                        <a:cs typeface="Arial" panose="020B0604020202020204" pitchFamily="34" charset="0"/>
                      </a:endParaRPr>
                    </a:p>
                  </a:txBody>
                  <a:tcPr>
                    <a:solidFill>
                      <a:schemeClr val="accent2">
                        <a:lumMod val="20000"/>
                        <a:lumOff val="80000"/>
                      </a:schemeClr>
                    </a:solidFill>
                  </a:tcPr>
                </a:tc>
                <a:extLst>
                  <a:ext uri="{0D108BD9-81ED-4DB2-BD59-A6C34878D82A}">
                    <a16:rowId xmlns:a16="http://schemas.microsoft.com/office/drawing/2014/main" val="1517823752"/>
                  </a:ext>
                </a:extLst>
              </a:tr>
              <a:tr h="370840">
                <a:tc>
                  <a:txBody>
                    <a:bodyPr/>
                    <a:lstStyle/>
                    <a:p>
                      <a:r>
                        <a:rPr lang="lv-LV" sz="1400" kern="1200" dirty="0">
                          <a:solidFill>
                            <a:schemeClr val="dk1"/>
                          </a:solidFill>
                          <a:latin typeface="Arial" panose="020B0604020202020204" pitchFamily="34" charset="0"/>
                          <a:ea typeface="+mn-ea"/>
                          <a:cs typeface="Arial" panose="020B0604020202020204" pitchFamily="34" charset="0"/>
                        </a:rPr>
                        <a:t>Projekta īstenošanas nosacījums (63.) </a:t>
                      </a:r>
                    </a:p>
                  </a:txBody>
                  <a:tcPr>
                    <a:solidFill>
                      <a:schemeClr val="accent1">
                        <a:lumMod val="20000"/>
                        <a:lumOff val="80000"/>
                      </a:schemeClr>
                    </a:solid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400" kern="1200" dirty="0">
                          <a:solidFill>
                            <a:schemeClr val="dk1"/>
                          </a:solidFill>
                          <a:latin typeface="Arial" panose="020B0604020202020204" pitchFamily="34" charset="0"/>
                          <a:ea typeface="+mn-ea"/>
                          <a:cs typeface="Arial" panose="020B0604020202020204" pitchFamily="34" charset="0"/>
                        </a:rPr>
                        <a:t>izveido jaunu tūrisma pakalpojumu, līdz pēdējā maksājuma pieprasījuma iesniegšanai LAD un turpmāk visā projekta uzraudzības periodā katru gadu kā tūrisma pakalpojumu sniedzējs ir iekļauts ar tūrisma jomas popularizēšanu saistītas institūcijas tīmekļvietnē.</a:t>
                      </a:r>
                      <a:endParaRPr lang="lv-LV" sz="1400" b="0" i="0" kern="1200" dirty="0">
                        <a:solidFill>
                          <a:schemeClr val="dk1"/>
                        </a:solidFill>
                        <a:effectLst/>
                        <a:latin typeface="Arial" panose="020B0604020202020204" pitchFamily="34" charset="0"/>
                        <a:ea typeface="+mn-ea"/>
                        <a:cs typeface="Arial" panose="020B0604020202020204" pitchFamily="34" charset="0"/>
                      </a:endParaRPr>
                    </a:p>
                  </a:txBody>
                  <a:tcPr>
                    <a:solidFill>
                      <a:schemeClr val="accent1">
                        <a:lumMod val="20000"/>
                        <a:lumOff val="80000"/>
                      </a:schemeClr>
                    </a:solidFill>
                  </a:tcPr>
                </a:tc>
                <a:tc hMerge="1">
                  <a:txBody>
                    <a:bodyPr/>
                    <a:lstStyle/>
                    <a:p>
                      <a:endParaRPr lang="lv-LV" dirty="0"/>
                    </a:p>
                  </a:txBody>
                  <a:tcPr>
                    <a:solidFill>
                      <a:schemeClr val="accent1">
                        <a:lumMod val="20000"/>
                        <a:lumOff val="80000"/>
                      </a:schemeClr>
                    </a:solidFill>
                  </a:tcPr>
                </a:tc>
                <a:extLst>
                  <a:ext uri="{0D108BD9-81ED-4DB2-BD59-A6C34878D82A}">
                    <a16:rowId xmlns:a16="http://schemas.microsoft.com/office/drawing/2014/main" val="4144989529"/>
                  </a:ext>
                </a:extLst>
              </a:tr>
            </a:tbl>
          </a:graphicData>
        </a:graphic>
      </p:graphicFrame>
      <p:sp>
        <p:nvSpPr>
          <p:cNvPr id="3" name="Rectangle 1">
            <a:extLst>
              <a:ext uri="{FF2B5EF4-FFF2-40B4-BE49-F238E27FC236}">
                <a16:creationId xmlns:a16="http://schemas.microsoft.com/office/drawing/2014/main" id="{D2A14040-C4EF-C136-C5A2-0259A52F85C6}"/>
              </a:ext>
            </a:extLst>
          </p:cNvPr>
          <p:cNvSpPr>
            <a:spLocks noChangeArrowheads="1"/>
          </p:cNvSpPr>
          <p:nvPr/>
        </p:nvSpPr>
        <p:spPr bwMode="auto">
          <a:xfrm>
            <a:off x="6003634" y="-184666"/>
            <a:ext cx="184731" cy="36933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endParaRPr kumimoji="0" lang="lv-LV" altLang="lv-LV" sz="1800" b="0" i="0" u="none" strike="noStrike" cap="none" normalizeH="0" baseline="0" dirty="0">
              <a:ln>
                <a:noFill/>
              </a:ln>
              <a:solidFill>
                <a:schemeClr val="tx1"/>
              </a:solidFill>
              <a:effectLst/>
              <a:latin typeface="Arial" panose="020B0604020202020204" pitchFamily="34" charset="0"/>
            </a:endParaRPr>
          </a:p>
        </p:txBody>
      </p:sp>
      <p:sp>
        <p:nvSpPr>
          <p:cNvPr id="7" name="Rectangle 2">
            <a:extLst>
              <a:ext uri="{FF2B5EF4-FFF2-40B4-BE49-F238E27FC236}">
                <a16:creationId xmlns:a16="http://schemas.microsoft.com/office/drawing/2014/main" id="{B9BE3CB4-6094-F2CB-C1C5-7782748ACB09}"/>
              </a:ext>
            </a:extLst>
          </p:cNvPr>
          <p:cNvSpPr>
            <a:spLocks noChangeArrowheads="1"/>
          </p:cNvSpPr>
          <p:nvPr/>
        </p:nvSpPr>
        <p:spPr bwMode="auto">
          <a:xfrm>
            <a:off x="6003634" y="-184666"/>
            <a:ext cx="184731" cy="36933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endParaRPr kumimoji="0" lang="lv-LV" altLang="lv-LV"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6872619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CA2F12-20D6-96CB-8180-3FE6A593BA09}"/>
              </a:ext>
            </a:extLst>
          </p:cNvPr>
          <p:cNvSpPr>
            <a:spLocks noGrp="1"/>
          </p:cNvSpPr>
          <p:nvPr>
            <p:ph type="title"/>
          </p:nvPr>
        </p:nvSpPr>
        <p:spPr>
          <a:xfrm>
            <a:off x="838200" y="365126"/>
            <a:ext cx="10430435" cy="334122"/>
          </a:xfrm>
        </p:spPr>
        <p:txBody>
          <a:bodyPr>
            <a:noAutofit/>
          </a:bodyPr>
          <a:lstStyle/>
          <a:p>
            <a:pPr algn="ctr"/>
            <a:r>
              <a:rPr lang="lv-LV" sz="2000" dirty="0">
                <a:solidFill>
                  <a:srgbClr val="19486A"/>
                </a:solidFill>
                <a:latin typeface="Arial Black" panose="020B0A04020102020204" pitchFamily="34" charset="0"/>
              </a:rPr>
              <a:t>Aktivitāte «Kopienu spēcinošas un vietas attīstību sekmējošas iniciatīvas»</a:t>
            </a:r>
            <a:br>
              <a:rPr lang="lv-LV" sz="2000" dirty="0">
                <a:solidFill>
                  <a:srgbClr val="19486A"/>
                </a:solidFill>
                <a:latin typeface="Arial Black" panose="020B0A04020102020204" pitchFamily="34" charset="0"/>
              </a:rPr>
            </a:br>
            <a:r>
              <a:rPr lang="lv-LV" sz="2000" dirty="0">
                <a:solidFill>
                  <a:srgbClr val="19486A"/>
                </a:solidFill>
                <a:latin typeface="Arial Black" panose="020B0A04020102020204" pitchFamily="34" charset="0"/>
              </a:rPr>
              <a:t>«Budžeta projekts» un «Jauniešu iniciatīvas»</a:t>
            </a:r>
            <a:endParaRPr lang="lv-LV" sz="2000" dirty="0"/>
          </a:p>
        </p:txBody>
      </p:sp>
      <p:graphicFrame>
        <p:nvGraphicFramePr>
          <p:cNvPr id="4" name="Content Placeholder 3">
            <a:extLst>
              <a:ext uri="{FF2B5EF4-FFF2-40B4-BE49-F238E27FC236}">
                <a16:creationId xmlns:a16="http://schemas.microsoft.com/office/drawing/2014/main" id="{E2D0A1B0-2B8F-E9D7-24E5-21DF76191269}"/>
              </a:ext>
            </a:extLst>
          </p:cNvPr>
          <p:cNvGraphicFramePr>
            <a:graphicFrameLocks/>
          </p:cNvGraphicFramePr>
          <p:nvPr>
            <p:extLst>
              <p:ext uri="{D42A27DB-BD31-4B8C-83A1-F6EECF244321}">
                <p14:modId xmlns:p14="http://schemas.microsoft.com/office/powerpoint/2010/main" val="230634598"/>
              </p:ext>
            </p:extLst>
          </p:nvPr>
        </p:nvGraphicFramePr>
        <p:xfrm>
          <a:off x="291353" y="1027906"/>
          <a:ext cx="11734800" cy="5598506"/>
        </p:xfrm>
        <a:graphic>
          <a:graphicData uri="http://schemas.openxmlformats.org/drawingml/2006/table">
            <a:tbl>
              <a:tblPr firstRow="1" bandRow="1">
                <a:tableStyleId>{5C22544A-7EE6-4342-B048-85BDC9FD1C3A}</a:tableStyleId>
              </a:tblPr>
              <a:tblGrid>
                <a:gridCol w="1860176">
                  <a:extLst>
                    <a:ext uri="{9D8B030D-6E8A-4147-A177-3AD203B41FA5}">
                      <a16:colId xmlns:a16="http://schemas.microsoft.com/office/drawing/2014/main" val="3896405939"/>
                    </a:ext>
                  </a:extLst>
                </a:gridCol>
                <a:gridCol w="4937312">
                  <a:extLst>
                    <a:ext uri="{9D8B030D-6E8A-4147-A177-3AD203B41FA5}">
                      <a16:colId xmlns:a16="http://schemas.microsoft.com/office/drawing/2014/main" val="1908302503"/>
                    </a:ext>
                  </a:extLst>
                </a:gridCol>
                <a:gridCol w="4937312">
                  <a:extLst>
                    <a:ext uri="{9D8B030D-6E8A-4147-A177-3AD203B41FA5}">
                      <a16:colId xmlns:a16="http://schemas.microsoft.com/office/drawing/2014/main" val="1378638197"/>
                    </a:ext>
                  </a:extLst>
                </a:gridCol>
              </a:tblGrid>
              <a:tr h="388125">
                <a:tc>
                  <a:txBody>
                    <a:bodyPr/>
                    <a:lstStyle/>
                    <a:p>
                      <a:endParaRPr lang="lv-LV" sz="1200" dirty="0">
                        <a:latin typeface="Arial" panose="020B0604020202020204" pitchFamily="34" charset="0"/>
                        <a:cs typeface="Arial" panose="020B0604020202020204" pitchFamily="34" charset="0"/>
                      </a:endParaRPr>
                    </a:p>
                  </a:txBody>
                  <a:tcPr/>
                </a:tc>
                <a:tc>
                  <a:txBody>
                    <a:bodyPr/>
                    <a:lstStyle/>
                    <a:p>
                      <a:pPr algn="ctr"/>
                      <a:r>
                        <a:rPr lang="lv-LV" sz="1200" dirty="0">
                          <a:latin typeface="Arial" panose="020B0604020202020204" pitchFamily="34" charset="0"/>
                          <a:cs typeface="Arial" panose="020B0604020202020204" pitchFamily="34" charset="0"/>
                        </a:rPr>
                        <a:t>Fiksētās summas maksājums ar budžeta projekta aprēķina metodi</a:t>
                      </a:r>
                    </a:p>
                    <a:p>
                      <a:pPr algn="ctr"/>
                      <a:r>
                        <a:rPr lang="lv-LV" sz="1200" dirty="0">
                          <a:latin typeface="Arial" panose="020B0604020202020204" pitchFamily="34" charset="0"/>
                          <a:cs typeface="Arial" panose="020B0604020202020204" pitchFamily="34" charset="0"/>
                        </a:rPr>
                        <a:t>(</a:t>
                      </a:r>
                      <a:r>
                        <a:rPr lang="lv-LV" sz="1200" dirty="0" err="1">
                          <a:latin typeface="Arial" panose="020B0604020202020204" pitchFamily="34" charset="0"/>
                          <a:cs typeface="Arial" panose="020B0604020202020204" pitchFamily="34" charset="0"/>
                        </a:rPr>
                        <a:t>max</a:t>
                      </a:r>
                      <a:r>
                        <a:rPr lang="lv-LV" sz="1200" dirty="0">
                          <a:latin typeface="Arial" panose="020B0604020202020204" pitchFamily="34" charset="0"/>
                          <a:cs typeface="Arial" panose="020B0604020202020204" pitchFamily="34" charset="0"/>
                        </a:rPr>
                        <a:t> attiec. izmaksu summa līdz 15 000 EUR)</a:t>
                      </a:r>
                    </a:p>
                  </a:txBody>
                  <a:tcPr/>
                </a:tc>
                <a:tc>
                  <a:txBody>
                    <a:bodyPr/>
                    <a:lstStyle/>
                    <a:p>
                      <a:pPr algn="ctr"/>
                      <a:r>
                        <a:rPr lang="lv-LV" sz="1200">
                          <a:latin typeface="Arial" panose="020B0604020202020204" pitchFamily="34" charset="0"/>
                          <a:cs typeface="Arial" panose="020B0604020202020204" pitchFamily="34" charset="0"/>
                        </a:rPr>
                        <a:t>Fiksētās summas maksājums </a:t>
                      </a:r>
                    </a:p>
                    <a:p>
                      <a:pPr algn="ctr"/>
                      <a:endParaRPr lang="lv-LV" sz="1200">
                        <a:latin typeface="Arial" panose="020B0604020202020204" pitchFamily="34" charset="0"/>
                        <a:cs typeface="Arial" panose="020B0604020202020204" pitchFamily="34" charset="0"/>
                      </a:endParaRPr>
                    </a:p>
                    <a:p>
                      <a:pPr algn="ctr"/>
                      <a:r>
                        <a:rPr lang="lv-LV" sz="1200">
                          <a:latin typeface="Arial" panose="020B0604020202020204" pitchFamily="34" charset="0"/>
                          <a:cs typeface="Arial" panose="020B0604020202020204" pitchFamily="34" charset="0"/>
                        </a:rPr>
                        <a:t>(projekta attiec. izmaksu summa 6000 EUR)</a:t>
                      </a:r>
                      <a:endParaRPr lang="lv-LV"/>
                    </a:p>
                  </a:txBody>
                  <a:tcPr/>
                </a:tc>
                <a:extLst>
                  <a:ext uri="{0D108BD9-81ED-4DB2-BD59-A6C34878D82A}">
                    <a16:rowId xmlns:a16="http://schemas.microsoft.com/office/drawing/2014/main" val="1477630752"/>
                  </a:ext>
                </a:extLst>
              </a:tr>
              <a:tr h="370840">
                <a:tc>
                  <a:txBody>
                    <a:bodyPr/>
                    <a:lstStyle/>
                    <a:p>
                      <a:endParaRPr lang="lv-LV" sz="1200" dirty="0">
                        <a:latin typeface="Arial" panose="020B0604020202020204" pitchFamily="34" charset="0"/>
                        <a:cs typeface="Arial" panose="020B0604020202020204" pitchFamily="34" charset="0"/>
                      </a:endParaRPr>
                    </a:p>
                  </a:txBody>
                  <a:tcPr/>
                </a:tc>
                <a:tc>
                  <a:txBody>
                    <a:bodyPr/>
                    <a:lstStyle/>
                    <a:p>
                      <a:pPr algn="ctr"/>
                      <a:r>
                        <a:rPr lang="lv-LV" sz="1200" b="1" dirty="0">
                          <a:latin typeface="Arial" panose="020B0604020202020204" pitchFamily="34" charset="0"/>
                          <a:cs typeface="Arial" panose="020B0604020202020204" pitchFamily="34" charset="0"/>
                        </a:rPr>
                        <a:t>Budžeta projekts </a:t>
                      </a:r>
                    </a:p>
                    <a:p>
                      <a:pPr algn="ctr"/>
                      <a:endParaRPr lang="lv-LV" sz="1200" b="1" dirty="0">
                        <a:latin typeface="Arial" panose="020B0604020202020204" pitchFamily="34" charset="0"/>
                        <a:cs typeface="Arial" panose="020B0604020202020204" pitchFamily="34" charset="0"/>
                      </a:endParaRPr>
                    </a:p>
                  </a:txBody>
                  <a:tcPr/>
                </a:tc>
                <a:tc>
                  <a:txBody>
                    <a:bodyPr/>
                    <a:lstStyle/>
                    <a:p>
                      <a:pPr algn="ctr"/>
                      <a:r>
                        <a:rPr lang="lv-LV" sz="1200" b="1" dirty="0">
                          <a:latin typeface="Arial" panose="020B0604020202020204" pitchFamily="34" charset="0"/>
                          <a:cs typeface="Arial" panose="020B0604020202020204" pitchFamily="34" charset="0"/>
                        </a:rPr>
                        <a:t>Jauniešu iniciatīvas</a:t>
                      </a:r>
                      <a:endParaRPr lang="lv-LV" b="1" dirty="0"/>
                    </a:p>
                  </a:txBody>
                  <a:tcPr/>
                </a:tc>
                <a:extLst>
                  <a:ext uri="{0D108BD9-81ED-4DB2-BD59-A6C34878D82A}">
                    <a16:rowId xmlns:a16="http://schemas.microsoft.com/office/drawing/2014/main" val="3921155224"/>
                  </a:ext>
                </a:extLst>
              </a:tr>
              <a:tr h="310131">
                <a:tc>
                  <a:txBody>
                    <a:bodyPr/>
                    <a:lstStyle/>
                    <a:p>
                      <a:r>
                        <a:rPr lang="lv-LV" sz="1200" dirty="0">
                          <a:latin typeface="Arial" panose="020B0604020202020204" pitchFamily="34" charset="0"/>
                          <a:cs typeface="Arial" panose="020B0604020202020204" pitchFamily="34" charset="0"/>
                        </a:rPr>
                        <a:t>Darbības </a:t>
                      </a:r>
                    </a:p>
                  </a:txBody>
                  <a:tcPr>
                    <a:solidFill>
                      <a:schemeClr val="accent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dirty="0">
                          <a:latin typeface="Arial" panose="020B0604020202020204" pitchFamily="34" charset="0"/>
                          <a:cs typeface="Arial" panose="020B0604020202020204" pitchFamily="34" charset="0"/>
                        </a:rPr>
                        <a:t>sabiedriskā labuma projekti (23.p.)</a:t>
                      </a:r>
                    </a:p>
                  </a:txBody>
                  <a:tcPr>
                    <a:solidFill>
                      <a:schemeClr val="accent2">
                        <a:lumMod val="20000"/>
                        <a:lumOff val="80000"/>
                      </a:schemeClr>
                    </a:solidFill>
                  </a:tcPr>
                </a:tc>
                <a:tc>
                  <a:txBody>
                    <a:bodyPr/>
                    <a:lstStyle/>
                    <a:p>
                      <a:pPr algn="ctr"/>
                      <a:r>
                        <a:rPr lang="lv-LV" sz="1200" kern="1200">
                          <a:solidFill>
                            <a:schemeClr val="dk1"/>
                          </a:solidFill>
                          <a:latin typeface="Arial" panose="020B0604020202020204" pitchFamily="34" charset="0"/>
                          <a:ea typeface="+mn-ea"/>
                          <a:cs typeface="Arial" panose="020B0604020202020204" pitchFamily="34" charset="0"/>
                        </a:rPr>
                        <a:t>darbības, kas saistītas ar dzīvei nepieciešamo prasmju, zināšanu un kompetences iegūšanu neformālās izglītības ceļā (27.1.),</a:t>
                      </a:r>
                    </a:p>
                    <a:p>
                      <a:pPr algn="ctr"/>
                      <a:r>
                        <a:rPr lang="lv-LV" sz="1200" kern="1200">
                          <a:solidFill>
                            <a:schemeClr val="dk1"/>
                          </a:solidFill>
                          <a:latin typeface="Arial" panose="020B0604020202020204" pitchFamily="34" charset="0"/>
                          <a:ea typeface="+mn-ea"/>
                          <a:cs typeface="Arial" panose="020B0604020202020204" pitchFamily="34" charset="0"/>
                        </a:rPr>
                        <a:t>bērniem un jauniešiem vecumā no 7 -25 gadiem</a:t>
                      </a:r>
                      <a:endParaRPr lang="lv-LV"/>
                    </a:p>
                  </a:txBody>
                  <a:tcPr>
                    <a:solidFill>
                      <a:schemeClr val="accent2">
                        <a:lumMod val="20000"/>
                        <a:lumOff val="80000"/>
                      </a:schemeClr>
                    </a:solidFill>
                  </a:tcPr>
                </a:tc>
                <a:extLst>
                  <a:ext uri="{0D108BD9-81ED-4DB2-BD59-A6C34878D82A}">
                    <a16:rowId xmlns:a16="http://schemas.microsoft.com/office/drawing/2014/main" val="3081516796"/>
                  </a:ext>
                </a:extLst>
              </a:tr>
              <a:tr h="310131">
                <a:tc>
                  <a:txBody>
                    <a:bodyPr/>
                    <a:lstStyle/>
                    <a:p>
                      <a:r>
                        <a:rPr lang="lv-LV" sz="1200" dirty="0">
                          <a:latin typeface="Arial" panose="020B0604020202020204" pitchFamily="34" charset="0"/>
                          <a:cs typeface="Arial" panose="020B0604020202020204" pitchFamily="34" charset="0"/>
                        </a:rPr>
                        <a:t>Īstenošanas teritorija</a:t>
                      </a:r>
                    </a:p>
                  </a:txBody>
                  <a:tcPr>
                    <a:solidFill>
                      <a:schemeClr val="accent2">
                        <a:lumMod val="20000"/>
                        <a:lumOff val="80000"/>
                      </a:schemeClr>
                    </a:solidFill>
                  </a:tcPr>
                </a:tc>
                <a:tc>
                  <a:txBody>
                    <a:bodyPr/>
                    <a:lstStyle/>
                    <a:p>
                      <a:pPr algn="ctr"/>
                      <a:r>
                        <a:rPr lang="lv-LV" sz="1200" dirty="0">
                          <a:latin typeface="Arial" panose="020B0604020202020204" pitchFamily="34" charset="0"/>
                          <a:cs typeface="Arial" panose="020B0604020202020204" pitchFamily="34" charset="0"/>
                        </a:rPr>
                        <a:t>stratēģiju īstenošanas teritorija </a:t>
                      </a:r>
                    </a:p>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dirty="0">
                          <a:latin typeface="Arial" panose="020B0604020202020204" pitchFamily="34" charset="0"/>
                          <a:cs typeface="Arial" panose="020B0604020202020204" pitchFamily="34" charset="0"/>
                        </a:rPr>
                        <a:t>(atsevišķi gadījumi ārpus, 9.p.)</a:t>
                      </a:r>
                    </a:p>
                  </a:txBody>
                  <a:tcPr>
                    <a:solidFill>
                      <a:schemeClr val="accent2">
                        <a:lumMod val="20000"/>
                        <a:lumOff val="80000"/>
                      </a:schemeClr>
                    </a:solidFill>
                  </a:tcPr>
                </a:tc>
                <a:tc>
                  <a:txBody>
                    <a:bodyPr/>
                    <a:lstStyle/>
                    <a:p>
                      <a:r>
                        <a:rPr lang="lv-LV" sz="1200" dirty="0">
                          <a:latin typeface="Arial" panose="020B0604020202020204" pitchFamily="34" charset="0"/>
                          <a:cs typeface="Arial" panose="020B0604020202020204" pitchFamily="34" charset="0"/>
                        </a:rPr>
                        <a:t>stratēģiju īstenošanas teritorija un arī ārpus (9.3.6)</a:t>
                      </a:r>
                      <a:endParaRPr lang="lv-LV" dirty="0"/>
                    </a:p>
                  </a:txBody>
                  <a:tcPr>
                    <a:solidFill>
                      <a:schemeClr val="accent2">
                        <a:lumMod val="20000"/>
                        <a:lumOff val="80000"/>
                      </a:schemeClr>
                    </a:solidFill>
                  </a:tcPr>
                </a:tc>
                <a:extLst>
                  <a:ext uri="{0D108BD9-81ED-4DB2-BD59-A6C34878D82A}">
                    <a16:rowId xmlns:a16="http://schemas.microsoft.com/office/drawing/2014/main" val="1517823752"/>
                  </a:ext>
                </a:extLst>
              </a:tr>
              <a:tr h="370840">
                <a:tc rowSpan="4">
                  <a:txBody>
                    <a:bodyPr/>
                    <a:lstStyle/>
                    <a:p>
                      <a:r>
                        <a:rPr lang="lv-LV" sz="1200" dirty="0">
                          <a:latin typeface="Arial" panose="020B0604020202020204" pitchFamily="34" charset="0"/>
                          <a:cs typeface="Arial" panose="020B0604020202020204" pitchFamily="34" charset="0"/>
                        </a:rPr>
                        <a:t>Atbalsta pretendents</a:t>
                      </a:r>
                    </a:p>
                  </a:txBody>
                  <a:tcPr>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kern="1200" dirty="0">
                          <a:solidFill>
                            <a:schemeClr val="dk1"/>
                          </a:solidFill>
                          <a:latin typeface="Arial" panose="020B0604020202020204" pitchFamily="34" charset="0"/>
                          <a:ea typeface="+mn-ea"/>
                          <a:cs typeface="Arial" panose="020B0604020202020204" pitchFamily="34" charset="0"/>
                        </a:rPr>
                        <a:t>biedrības un nodibinājumi, reliģiskas organizācijas (25.)</a:t>
                      </a:r>
                    </a:p>
                    <a:p>
                      <a:pPr algn="ctr"/>
                      <a:r>
                        <a:rPr lang="lv-LV" sz="1200" kern="1200" dirty="0">
                          <a:solidFill>
                            <a:schemeClr val="dk1"/>
                          </a:solidFill>
                          <a:latin typeface="Arial" panose="020B0604020202020204" pitchFamily="34" charset="0"/>
                          <a:ea typeface="+mn-ea"/>
                          <a:cs typeface="Arial" panose="020B0604020202020204" pitchFamily="34" charset="0"/>
                        </a:rPr>
                        <a:t> </a:t>
                      </a:r>
                      <a:endParaRPr lang="lv-LV" sz="1200" dirty="0">
                        <a:latin typeface="Arial" panose="020B0604020202020204" pitchFamily="34" charset="0"/>
                        <a:cs typeface="Arial" panose="020B0604020202020204" pitchFamily="34" charset="0"/>
                      </a:endParaRPr>
                    </a:p>
                  </a:txBody>
                  <a:tcPr>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kern="1200" dirty="0">
                          <a:solidFill>
                            <a:schemeClr val="dk1"/>
                          </a:solidFill>
                          <a:latin typeface="Arial" panose="020B0604020202020204" pitchFamily="34" charset="0"/>
                          <a:ea typeface="+mn-ea"/>
                          <a:cs typeface="Arial" panose="020B0604020202020204" pitchFamily="34" charset="0"/>
                        </a:rPr>
                        <a:t>biedrības un nodibinājumi, reliģiskas organizācijas (27.)</a:t>
                      </a:r>
                    </a:p>
                    <a:p>
                      <a:pPr algn="ctr"/>
                      <a:r>
                        <a:rPr lang="lv-LV" sz="1200" kern="1200" dirty="0">
                          <a:solidFill>
                            <a:schemeClr val="dk1"/>
                          </a:solidFill>
                          <a:latin typeface="Arial" panose="020B0604020202020204" pitchFamily="34" charset="0"/>
                          <a:ea typeface="+mn-ea"/>
                          <a:cs typeface="Arial" panose="020B0604020202020204" pitchFamily="34" charset="0"/>
                        </a:rPr>
                        <a:t>(</a:t>
                      </a:r>
                      <a:r>
                        <a:rPr lang="lv-LV" sz="1200" dirty="0">
                          <a:latin typeface="Arial" panose="020B0604020202020204" pitchFamily="34" charset="0"/>
                          <a:cs typeface="Arial" panose="020B0604020202020204" pitchFamily="34" charset="0"/>
                        </a:rPr>
                        <a:t>gadu pirms projekta iesniegšanas vai projekta iesniegšanas gadā ir sniedzis pakalpojumu mērķa grupai(27.3.))</a:t>
                      </a:r>
                      <a:endParaRPr lang="lv-LV" dirty="0"/>
                    </a:p>
                  </a:txBody>
                  <a:tcPr>
                    <a:solidFill>
                      <a:schemeClr val="accent6">
                        <a:lumMod val="20000"/>
                        <a:lumOff val="80000"/>
                      </a:schemeClr>
                    </a:solidFill>
                  </a:tcPr>
                </a:tc>
                <a:extLst>
                  <a:ext uri="{0D108BD9-81ED-4DB2-BD59-A6C34878D82A}">
                    <a16:rowId xmlns:a16="http://schemas.microsoft.com/office/drawing/2014/main" val="1105647684"/>
                  </a:ext>
                </a:extLst>
              </a:tr>
              <a:tr h="370840">
                <a:tc vMerge="1">
                  <a:txBody>
                    <a:bodyPr/>
                    <a:lstStyle/>
                    <a:p>
                      <a:endParaRPr lang="lv-LV" sz="1200" dirty="0"/>
                    </a:p>
                  </a:txBody>
                  <a:tcPr/>
                </a:tc>
                <a:tc>
                  <a:txBody>
                    <a:bodyPr/>
                    <a:lstStyle/>
                    <a:p>
                      <a:pPr algn="ctr"/>
                      <a:r>
                        <a:rPr lang="lv-LV" sz="1200" dirty="0">
                          <a:latin typeface="Arial" panose="020B0604020202020204" pitchFamily="34" charset="0"/>
                          <a:cs typeface="Arial" panose="020B0604020202020204" pitchFamily="34" charset="0"/>
                        </a:rPr>
                        <a:t>pašvaldība (25.)</a:t>
                      </a:r>
                    </a:p>
                  </a:txBody>
                  <a:tcPr>
                    <a:solidFill>
                      <a:schemeClr val="accent6">
                        <a:lumMod val="20000"/>
                        <a:lumOff val="80000"/>
                      </a:schemeClr>
                    </a:solidFill>
                  </a:tcPr>
                </a:tc>
                <a:tc>
                  <a:txBody>
                    <a:bodyPr/>
                    <a:lstStyle/>
                    <a:p>
                      <a:pPr algn="ctr"/>
                      <a:r>
                        <a:rPr lang="lv-LV" sz="1200" kern="1200" dirty="0">
                          <a:solidFill>
                            <a:schemeClr val="dk1"/>
                          </a:solidFill>
                          <a:latin typeface="Arial" panose="020B0604020202020204" pitchFamily="34" charset="0"/>
                          <a:ea typeface="+mn-ea"/>
                          <a:cs typeface="Arial" panose="020B0604020202020204" pitchFamily="34" charset="0"/>
                        </a:rPr>
                        <a:t>pašvaldība (27.)</a:t>
                      </a:r>
                      <a:endParaRPr lang="lv-LV" dirty="0"/>
                    </a:p>
                  </a:txBody>
                  <a:tcPr>
                    <a:solidFill>
                      <a:schemeClr val="accent6">
                        <a:lumMod val="20000"/>
                        <a:lumOff val="80000"/>
                      </a:schemeClr>
                    </a:solidFill>
                  </a:tcPr>
                </a:tc>
                <a:extLst>
                  <a:ext uri="{0D108BD9-81ED-4DB2-BD59-A6C34878D82A}">
                    <a16:rowId xmlns:a16="http://schemas.microsoft.com/office/drawing/2014/main" val="3215228996"/>
                  </a:ext>
                </a:extLst>
              </a:tr>
              <a:tr h="319394">
                <a:tc vMerge="1">
                  <a:txBody>
                    <a:bodyPr/>
                    <a:lstStyle/>
                    <a:p>
                      <a:endParaRPr lang="lv-LV"/>
                    </a:p>
                  </a:txBody>
                  <a:tcPr/>
                </a:tc>
                <a:tc>
                  <a:txBody>
                    <a:bodyPr/>
                    <a:lstStyle/>
                    <a:p>
                      <a:pPr algn="ctr"/>
                      <a:r>
                        <a:rPr lang="lv-LV" sz="1200" kern="1200" dirty="0">
                          <a:solidFill>
                            <a:schemeClr val="dk1"/>
                          </a:solidFill>
                          <a:latin typeface="Arial" panose="020B0604020202020204" pitchFamily="34" charset="0"/>
                          <a:ea typeface="+mn-ea"/>
                          <a:cs typeface="Arial" panose="020B0604020202020204" pitchFamily="34" charset="0"/>
                        </a:rPr>
                        <a:t>fiziska persona (projektu īsteno nesaistīti ar savu saimniecisko darbību (ja tādu veic)) (25.)</a:t>
                      </a:r>
                    </a:p>
                  </a:txBody>
                  <a:tcPr>
                    <a:solidFill>
                      <a:schemeClr val="accent6">
                        <a:lumMod val="20000"/>
                        <a:lumOff val="80000"/>
                      </a:schemeClr>
                    </a:solidFill>
                  </a:tcPr>
                </a:tc>
                <a:tc>
                  <a:txBody>
                    <a:bodyPr/>
                    <a:lstStyle/>
                    <a:p>
                      <a:endParaRPr lang="lv-LV" dirty="0"/>
                    </a:p>
                  </a:txBody>
                  <a:tcPr>
                    <a:solidFill>
                      <a:schemeClr val="accent6">
                        <a:lumMod val="20000"/>
                        <a:lumOff val="80000"/>
                      </a:schemeClr>
                    </a:solidFill>
                  </a:tcPr>
                </a:tc>
                <a:extLst>
                  <a:ext uri="{0D108BD9-81ED-4DB2-BD59-A6C34878D82A}">
                    <a16:rowId xmlns:a16="http://schemas.microsoft.com/office/drawing/2014/main" val="937672918"/>
                  </a:ext>
                </a:extLst>
              </a:tr>
              <a:tr h="319394">
                <a:tc vMerge="1">
                  <a:txBody>
                    <a:bodyPr/>
                    <a:lstStyle/>
                    <a:p>
                      <a:endParaRPr lang="lv-LV" sz="1200" dirty="0"/>
                    </a:p>
                  </a:txBody>
                  <a:tcPr/>
                </a:tc>
                <a:tc>
                  <a:txBody>
                    <a:bodyPr/>
                    <a:lstStyle/>
                    <a:p>
                      <a:pPr algn="ctr"/>
                      <a:r>
                        <a:rPr lang="lv-LV" sz="1200" dirty="0">
                          <a:latin typeface="Arial" panose="020B0604020202020204" pitchFamily="34" charset="0"/>
                          <a:cs typeface="Arial" panose="020B0604020202020204" pitchFamily="34" charset="0"/>
                        </a:rPr>
                        <a:t>esoši uzņēmēji (fiziska un juridiska persona) (nav ierobežots apgrozījums) teritorijas sakārtošanai, pielāgojot īpašās vajadzības pakalpojumu sasniedzamībai (24., 26.p.)</a:t>
                      </a:r>
                    </a:p>
                  </a:txBody>
                  <a:tcPr>
                    <a:solidFill>
                      <a:schemeClr val="accent6">
                        <a:lumMod val="20000"/>
                        <a:lumOff val="80000"/>
                      </a:schemeClr>
                    </a:solidFill>
                  </a:tcPr>
                </a:tc>
                <a:tc>
                  <a:txBody>
                    <a:bodyPr/>
                    <a:lstStyle/>
                    <a:p>
                      <a:endParaRPr lang="lv-LV" dirty="0"/>
                    </a:p>
                  </a:txBody>
                  <a:tcPr>
                    <a:solidFill>
                      <a:schemeClr val="accent6">
                        <a:lumMod val="20000"/>
                        <a:lumOff val="80000"/>
                      </a:schemeClr>
                    </a:solidFill>
                  </a:tcPr>
                </a:tc>
                <a:extLst>
                  <a:ext uri="{0D108BD9-81ED-4DB2-BD59-A6C34878D82A}">
                    <a16:rowId xmlns:a16="http://schemas.microsoft.com/office/drawing/2014/main" val="347488973"/>
                  </a:ext>
                </a:extLst>
              </a:tr>
              <a:tr h="0">
                <a:tc>
                  <a:txBody>
                    <a:bodyPr/>
                    <a:lstStyle/>
                    <a:p>
                      <a:r>
                        <a:rPr lang="lv-LV" sz="1200" dirty="0">
                          <a:latin typeface="Arial" panose="020B0604020202020204" pitchFamily="34" charset="0"/>
                          <a:cs typeface="Arial" panose="020B0604020202020204" pitchFamily="34" charset="0"/>
                        </a:rPr>
                        <a:t>Maksimālā attiecināmo izmaksu summa</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dirty="0">
                          <a:latin typeface="Arial" panose="020B0604020202020204" pitchFamily="34" charset="0"/>
                          <a:cs typeface="Arial" panose="020B0604020202020204" pitchFamily="34" charset="0"/>
                        </a:rPr>
                        <a:t>līdz 15 000 EUR (9.</a:t>
                      </a:r>
                      <a:r>
                        <a:rPr lang="lv-LV" sz="1200" baseline="30000" dirty="0">
                          <a:latin typeface="Arial" panose="020B0604020202020204" pitchFamily="34" charset="0"/>
                          <a:cs typeface="Arial" panose="020B0604020202020204" pitchFamily="34" charset="0"/>
                        </a:rPr>
                        <a:t>1</a:t>
                      </a:r>
                      <a:r>
                        <a:rPr lang="lv-LV" sz="1200" dirty="0">
                          <a:latin typeface="Arial" panose="020B0604020202020204" pitchFamily="34" charset="0"/>
                          <a:cs typeface="Arial" panose="020B0604020202020204" pitchFamily="34" charset="0"/>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dirty="0">
                          <a:latin typeface="Arial" panose="020B0604020202020204" pitchFamily="34" charset="0"/>
                          <a:cs typeface="Arial" panose="020B0604020202020204" pitchFamily="34" charset="0"/>
                        </a:rPr>
                        <a:t> VRG var samazināt tikai pēdējā kārtā, ja rīcībai atlikums ir mazāks (31.)</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dirty="0">
                          <a:latin typeface="Arial" panose="020B0604020202020204" pitchFamily="34" charset="0"/>
                          <a:cs typeface="Arial" panose="020B0604020202020204" pitchFamily="34" charset="0"/>
                        </a:rPr>
                        <a:t>6 000 EUR (30.</a:t>
                      </a:r>
                      <a:r>
                        <a:rPr lang="lv-LV" sz="1200" strike="noStrike" baseline="30000" dirty="0">
                          <a:latin typeface="Arial" panose="020B0604020202020204" pitchFamily="34" charset="0"/>
                          <a:cs typeface="Arial" panose="020B0604020202020204" pitchFamily="34" charset="0"/>
                        </a:rPr>
                        <a:t>1</a:t>
                      </a:r>
                      <a:r>
                        <a:rPr lang="lv-LV" sz="1200" dirty="0">
                          <a:latin typeface="Arial" panose="020B0604020202020204" pitchFamily="34" charset="0"/>
                          <a:cs typeface="Arial" panose="020B0604020202020204" pitchFamily="34" charset="0"/>
                        </a:rPr>
                        <a:t>)</a:t>
                      </a:r>
                    </a:p>
                  </a:txBody>
                  <a:tcPr/>
                </a:tc>
                <a:extLst>
                  <a:ext uri="{0D108BD9-81ED-4DB2-BD59-A6C34878D82A}">
                    <a16:rowId xmlns:a16="http://schemas.microsoft.com/office/drawing/2014/main" val="880389432"/>
                  </a:ext>
                </a:extLst>
              </a:tr>
              <a:tr h="284826">
                <a:tc>
                  <a:txBody>
                    <a:bodyPr/>
                    <a:lstStyle/>
                    <a:p>
                      <a:r>
                        <a:rPr lang="lv-LV" sz="1200" dirty="0">
                          <a:latin typeface="Arial" panose="020B0604020202020204" pitchFamily="34" charset="0"/>
                          <a:cs typeface="Arial" panose="020B0604020202020204" pitchFamily="34" charset="0"/>
                        </a:rPr>
                        <a:t>Atbalsta intensitāte </a:t>
                      </a:r>
                    </a:p>
                  </a:txBody>
                  <a:tcPr/>
                </a:tc>
                <a:tc>
                  <a:txBody>
                    <a:bodyPr/>
                    <a:lstStyle/>
                    <a:p>
                      <a:pPr algn="ctr"/>
                      <a:r>
                        <a:rPr lang="lv-LV" sz="1200" dirty="0">
                          <a:latin typeface="Arial" panose="020B0604020202020204" pitchFamily="34" charset="0"/>
                          <a:cs typeface="Arial" panose="020B0604020202020204" pitchFamily="34" charset="0"/>
                        </a:rPr>
                        <a:t>70%, VRG noteiktie kritēriji līdz 90% (28.2.)</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dirty="0">
                          <a:latin typeface="Arial" panose="020B0604020202020204" pitchFamily="34" charset="0"/>
                          <a:cs typeface="Arial" panose="020B0604020202020204" pitchFamily="34" charset="0"/>
                        </a:rPr>
                        <a:t>70%, VRG noteiktie kritēriji līdz 100% (28.2.)</a:t>
                      </a:r>
                    </a:p>
                  </a:txBody>
                  <a:tcPr/>
                </a:tc>
                <a:extLst>
                  <a:ext uri="{0D108BD9-81ED-4DB2-BD59-A6C34878D82A}">
                    <a16:rowId xmlns:a16="http://schemas.microsoft.com/office/drawing/2014/main" val="631687128"/>
                  </a:ext>
                </a:extLst>
              </a:tr>
              <a:tr h="370840">
                <a:tc>
                  <a:txBody>
                    <a:bodyPr/>
                    <a:lstStyle/>
                    <a:p>
                      <a:r>
                        <a:rPr lang="lv-LV" sz="1200" kern="1200" dirty="0">
                          <a:solidFill>
                            <a:schemeClr val="dk1"/>
                          </a:solidFill>
                          <a:latin typeface="Arial" panose="020B0604020202020204" pitchFamily="34" charset="0"/>
                          <a:ea typeface="+mn-ea"/>
                          <a:cs typeface="Arial" panose="020B0604020202020204" pitchFamily="34" charset="0"/>
                        </a:rPr>
                        <a:t>Attiecināmās izmaksas</a:t>
                      </a:r>
                    </a:p>
                  </a:txBody>
                  <a:tcPr>
                    <a:solidFill>
                      <a:schemeClr val="accent1">
                        <a:lumMod val="20000"/>
                        <a:lumOff val="80000"/>
                      </a:schemeClr>
                    </a:solidFill>
                  </a:tcPr>
                </a:tc>
                <a:tc>
                  <a:txBody>
                    <a:bodyPr/>
                    <a:lstStyle/>
                    <a:p>
                      <a:r>
                        <a:rPr lang="lv-LV" sz="1200" dirty="0">
                          <a:latin typeface="Arial" panose="020B0604020202020204" pitchFamily="34" charset="0"/>
                          <a:cs typeface="Arial" panose="020B0604020202020204" pitchFamily="34" charset="0"/>
                        </a:rPr>
                        <a:t>35. </a:t>
                      </a:r>
                      <a:r>
                        <a:rPr lang="lv-LV" sz="1200" dirty="0">
                          <a:solidFill>
                            <a:schemeClr val="tx1"/>
                          </a:solidFill>
                          <a:latin typeface="Arial" panose="020B0604020202020204" pitchFamily="34" charset="0"/>
                          <a:cs typeface="Arial" panose="020B0604020202020204" pitchFamily="34" charset="0"/>
                        </a:rPr>
                        <a:t>36.</a:t>
                      </a:r>
                      <a:r>
                        <a:rPr lang="lv-LV" sz="1200" baseline="0" dirty="0">
                          <a:solidFill>
                            <a:schemeClr val="tx1"/>
                          </a:solidFill>
                          <a:latin typeface="Arial" panose="020B0604020202020204" pitchFamily="34" charset="0"/>
                          <a:cs typeface="Arial" panose="020B0604020202020204" pitchFamily="34" charset="0"/>
                        </a:rPr>
                        <a:t>,37.</a:t>
                      </a:r>
                      <a:endParaRPr lang="lv-LV" sz="1200" baseline="30000" dirty="0">
                        <a:solidFill>
                          <a:schemeClr val="tx1"/>
                        </a:solidFill>
                        <a:latin typeface="Arial" panose="020B0604020202020204" pitchFamily="34" charset="0"/>
                        <a:cs typeface="Arial" panose="020B0604020202020204" pitchFamily="34" charset="0"/>
                      </a:endParaRPr>
                    </a:p>
                  </a:txBody>
                  <a:tcPr>
                    <a:solidFill>
                      <a:schemeClr val="accent1">
                        <a:lumMod val="20000"/>
                        <a:lumOff val="80000"/>
                      </a:schemeClr>
                    </a:solidFill>
                  </a:tcPr>
                </a:tc>
                <a:tc>
                  <a:txBody>
                    <a:bodyPr/>
                    <a:lstStyle/>
                    <a:p>
                      <a:r>
                        <a:rPr lang="lv-LV" sz="1200" dirty="0">
                          <a:latin typeface="Arial" panose="020B0604020202020204" pitchFamily="34" charset="0"/>
                          <a:cs typeface="Arial" panose="020B0604020202020204" pitchFamily="34" charset="0"/>
                        </a:rPr>
                        <a:t>37.</a:t>
                      </a:r>
                      <a:r>
                        <a:rPr lang="lv-LV" sz="1200" baseline="30000" dirty="0">
                          <a:latin typeface="Arial" panose="020B0604020202020204" pitchFamily="34" charset="0"/>
                          <a:cs typeface="Arial" panose="020B0604020202020204" pitchFamily="34" charset="0"/>
                        </a:rPr>
                        <a:t>1</a:t>
                      </a:r>
                      <a:endParaRPr lang="lv-LV" baseline="30000" dirty="0"/>
                    </a:p>
                  </a:txBody>
                  <a:tcPr>
                    <a:solidFill>
                      <a:schemeClr val="accent1">
                        <a:lumMod val="20000"/>
                        <a:lumOff val="80000"/>
                      </a:schemeClr>
                    </a:solidFill>
                  </a:tcPr>
                </a:tc>
                <a:extLst>
                  <a:ext uri="{0D108BD9-81ED-4DB2-BD59-A6C34878D82A}">
                    <a16:rowId xmlns:a16="http://schemas.microsoft.com/office/drawing/2014/main" val="4144989529"/>
                  </a:ext>
                </a:extLst>
              </a:tr>
            </a:tbl>
          </a:graphicData>
        </a:graphic>
      </p:graphicFrame>
    </p:spTree>
    <p:extLst>
      <p:ext uri="{BB962C8B-B14F-4D97-AF65-F5344CB8AC3E}">
        <p14:creationId xmlns:p14="http://schemas.microsoft.com/office/powerpoint/2010/main" val="29844377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31D3B78-E897-165B-5E75-1C228F1B70E5}"/>
              </a:ext>
            </a:extLst>
          </p:cNvPr>
          <p:cNvSpPr>
            <a:spLocks noGrp="1"/>
          </p:cNvSpPr>
          <p:nvPr>
            <p:ph idx="1"/>
          </p:nvPr>
        </p:nvSpPr>
        <p:spPr/>
        <p:txBody>
          <a:bodyPr/>
          <a:lstStyle/>
          <a:p>
            <a:endParaRPr lang="lv-LV"/>
          </a:p>
        </p:txBody>
      </p:sp>
      <p:graphicFrame>
        <p:nvGraphicFramePr>
          <p:cNvPr id="4" name="Content Placeholder 3">
            <a:extLst>
              <a:ext uri="{FF2B5EF4-FFF2-40B4-BE49-F238E27FC236}">
                <a16:creationId xmlns:a16="http://schemas.microsoft.com/office/drawing/2014/main" id="{B70AA71B-5B8A-9BAB-B805-4A7A913AE411}"/>
              </a:ext>
            </a:extLst>
          </p:cNvPr>
          <p:cNvGraphicFramePr>
            <a:graphicFrameLocks/>
          </p:cNvGraphicFramePr>
          <p:nvPr>
            <p:extLst>
              <p:ext uri="{D42A27DB-BD31-4B8C-83A1-F6EECF244321}">
                <p14:modId xmlns:p14="http://schemas.microsoft.com/office/powerpoint/2010/main" val="3736712124"/>
              </p:ext>
            </p:extLst>
          </p:nvPr>
        </p:nvGraphicFramePr>
        <p:xfrm>
          <a:off x="122143" y="223837"/>
          <a:ext cx="11748247" cy="5764587"/>
        </p:xfrm>
        <a:graphic>
          <a:graphicData uri="http://schemas.openxmlformats.org/drawingml/2006/table">
            <a:tbl>
              <a:tblPr firstRow="1" bandRow="1">
                <a:tableStyleId>{5C22544A-7EE6-4342-B048-85BDC9FD1C3A}</a:tableStyleId>
              </a:tblPr>
              <a:tblGrid>
                <a:gridCol w="1389529">
                  <a:extLst>
                    <a:ext uri="{9D8B030D-6E8A-4147-A177-3AD203B41FA5}">
                      <a16:colId xmlns:a16="http://schemas.microsoft.com/office/drawing/2014/main" val="3896405939"/>
                    </a:ext>
                  </a:extLst>
                </a:gridCol>
                <a:gridCol w="2315232">
                  <a:extLst>
                    <a:ext uri="{9D8B030D-6E8A-4147-A177-3AD203B41FA5}">
                      <a16:colId xmlns:a16="http://schemas.microsoft.com/office/drawing/2014/main" val="1908302503"/>
                    </a:ext>
                  </a:extLst>
                </a:gridCol>
                <a:gridCol w="2681162">
                  <a:extLst>
                    <a:ext uri="{9D8B030D-6E8A-4147-A177-3AD203B41FA5}">
                      <a16:colId xmlns:a16="http://schemas.microsoft.com/office/drawing/2014/main" val="1378638197"/>
                    </a:ext>
                  </a:extLst>
                </a:gridCol>
                <a:gridCol w="2681162">
                  <a:extLst>
                    <a:ext uri="{9D8B030D-6E8A-4147-A177-3AD203B41FA5}">
                      <a16:colId xmlns:a16="http://schemas.microsoft.com/office/drawing/2014/main" val="3726852675"/>
                    </a:ext>
                  </a:extLst>
                </a:gridCol>
                <a:gridCol w="2681162">
                  <a:extLst>
                    <a:ext uri="{9D8B030D-6E8A-4147-A177-3AD203B41FA5}">
                      <a16:colId xmlns:a16="http://schemas.microsoft.com/office/drawing/2014/main" val="2927955260"/>
                    </a:ext>
                  </a:extLst>
                </a:gridCol>
              </a:tblGrid>
              <a:tr h="0">
                <a:tc>
                  <a:txBody>
                    <a:bodyPr/>
                    <a:lstStyle/>
                    <a:p>
                      <a:endParaRPr lang="lv-LV" sz="1200" dirty="0">
                        <a:latin typeface="Arial" panose="020B0604020202020204" pitchFamily="34" charset="0"/>
                        <a:cs typeface="Arial" panose="020B0604020202020204" pitchFamily="34" charset="0"/>
                      </a:endParaRPr>
                    </a:p>
                  </a:txBody>
                  <a:tcPr/>
                </a:tc>
                <a:tc gridSpan="3">
                  <a:txBody>
                    <a:bodyPr/>
                    <a:lstStyle/>
                    <a:p>
                      <a:pPr algn="ctr"/>
                      <a:r>
                        <a:rPr lang="lv-LV" sz="1200" dirty="0">
                          <a:latin typeface="Arial" panose="020B0604020202020204" pitchFamily="34" charset="0"/>
                          <a:cs typeface="Arial" panose="020B0604020202020204" pitchFamily="34" charset="0"/>
                        </a:rPr>
                        <a:t>Fiksētās summas maksājums ar budžeta projekta aprēķina metodi</a:t>
                      </a:r>
                    </a:p>
                    <a:p>
                      <a:pPr algn="ctr"/>
                      <a:r>
                        <a:rPr lang="lv-LV" sz="1200" dirty="0">
                          <a:latin typeface="Arial" panose="020B0604020202020204" pitchFamily="34" charset="0"/>
                          <a:cs typeface="Arial" panose="020B0604020202020204" pitchFamily="34" charset="0"/>
                        </a:rPr>
                        <a:t>(</a:t>
                      </a:r>
                      <a:r>
                        <a:rPr lang="lv-LV" sz="1200" dirty="0" err="1">
                          <a:latin typeface="Arial" panose="020B0604020202020204" pitchFamily="34" charset="0"/>
                          <a:cs typeface="Arial" panose="020B0604020202020204" pitchFamily="34" charset="0"/>
                        </a:rPr>
                        <a:t>max</a:t>
                      </a:r>
                      <a:r>
                        <a:rPr lang="lv-LV" sz="1200" dirty="0">
                          <a:latin typeface="Arial" panose="020B0604020202020204" pitchFamily="34" charset="0"/>
                          <a:cs typeface="Arial" panose="020B0604020202020204" pitchFamily="34" charset="0"/>
                        </a:rPr>
                        <a:t> attiec. izmaksu summa līdz 15 000 EUR)</a:t>
                      </a:r>
                    </a:p>
                  </a:txBody>
                  <a:tcPr/>
                </a:tc>
                <a:tc hMerge="1">
                  <a:txBody>
                    <a:bodyPr/>
                    <a:lstStyle/>
                    <a:p>
                      <a:endParaRPr dirty="0"/>
                    </a:p>
                  </a:txBody>
                  <a:tcPr/>
                </a:tc>
                <a:tc hMerge="1">
                  <a:txBody>
                    <a:bodyPr/>
                    <a:lstStyle/>
                    <a:p>
                      <a:pPr algn="ctr"/>
                      <a:endParaRPr lang="lv-LV" dirty="0"/>
                    </a:p>
                  </a:txBody>
                  <a:tcPr/>
                </a:tc>
                <a:tc>
                  <a:txBody>
                    <a:bodyPr/>
                    <a:lstStyle/>
                    <a:p>
                      <a:pPr algn="ctr"/>
                      <a:r>
                        <a:rPr lang="lv-LV" sz="1200" dirty="0">
                          <a:latin typeface="Arial" panose="020B0604020202020204" pitchFamily="34" charset="0"/>
                          <a:cs typeface="Arial" panose="020B0604020202020204" pitchFamily="34" charset="0"/>
                        </a:rPr>
                        <a:t>Fiksētās summas maksājums </a:t>
                      </a:r>
                    </a:p>
                    <a:p>
                      <a:pPr algn="ctr"/>
                      <a:r>
                        <a:rPr lang="lv-LV" sz="1200" dirty="0">
                          <a:latin typeface="Arial" panose="020B0604020202020204" pitchFamily="34" charset="0"/>
                          <a:cs typeface="Arial" panose="020B0604020202020204" pitchFamily="34" charset="0"/>
                        </a:rPr>
                        <a:t>(projekta attiec. izmaksu summa 6000 EUR)</a:t>
                      </a:r>
                    </a:p>
                  </a:txBody>
                  <a:tcPr/>
                </a:tc>
                <a:extLst>
                  <a:ext uri="{0D108BD9-81ED-4DB2-BD59-A6C34878D82A}">
                    <a16:rowId xmlns:a16="http://schemas.microsoft.com/office/drawing/2014/main" val="1477630752"/>
                  </a:ext>
                </a:extLst>
              </a:tr>
              <a:tr h="268091">
                <a:tc>
                  <a:txBody>
                    <a:bodyPr/>
                    <a:lstStyle/>
                    <a:p>
                      <a:endParaRPr lang="lv-LV" sz="1200" dirty="0">
                        <a:latin typeface="Arial" panose="020B0604020202020204" pitchFamily="34" charset="0"/>
                        <a:cs typeface="Arial" panose="020B0604020202020204" pitchFamily="34" charset="0"/>
                      </a:endParaRPr>
                    </a:p>
                  </a:txBody>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b="1" dirty="0">
                          <a:latin typeface="Arial" panose="020B0604020202020204" pitchFamily="34" charset="0"/>
                          <a:cs typeface="Arial" panose="020B0604020202020204" pitchFamily="34" charset="0"/>
                        </a:rPr>
                        <a:t>Vietējās ekonomikas stiprināšanas iniciatīvas</a:t>
                      </a:r>
                    </a:p>
                  </a:txBody>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lv-LV" sz="1200" b="1" dirty="0">
                        <a:latin typeface="Arial" panose="020B0604020202020204" pitchFamily="34" charset="0"/>
                        <a:cs typeface="Arial" panose="020B0604020202020204" pitchFamily="34" charset="0"/>
                      </a:endParaRPr>
                    </a:p>
                  </a:txBody>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b="1" kern="1200" dirty="0">
                          <a:solidFill>
                            <a:schemeClr val="dk1"/>
                          </a:solidFill>
                          <a:latin typeface="Arial" panose="020B0604020202020204" pitchFamily="34" charset="0"/>
                          <a:ea typeface="+mn-ea"/>
                          <a:cs typeface="Arial" panose="020B0604020202020204" pitchFamily="34" charset="0"/>
                        </a:rPr>
                        <a:t>Kopienu spēcinošas un vietas attīstību sekmējošas iniciatīvas</a:t>
                      </a:r>
                      <a:endParaRPr lang="lv-LV" sz="1200" b="1" dirty="0">
                        <a:latin typeface="Arial" panose="020B0604020202020204" pitchFamily="34" charset="0"/>
                        <a:cs typeface="Arial" panose="020B0604020202020204" pitchFamily="34" charset="0"/>
                      </a:endParaRPr>
                    </a:p>
                  </a:txBody>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lv-LV" sz="1200" b="1"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921155224"/>
                  </a:ext>
                </a:extLst>
              </a:tr>
              <a:tr h="278187">
                <a:tc>
                  <a:txBody>
                    <a:bodyPr/>
                    <a:lstStyle/>
                    <a:p>
                      <a:endParaRPr lang="lv-LV" sz="1200" dirty="0">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b="1" dirty="0">
                          <a:latin typeface="Arial" panose="020B0604020202020204" pitchFamily="34" charset="0"/>
                          <a:cs typeface="Arial" panose="020B0604020202020204" pitchFamily="34" charset="0"/>
                        </a:rPr>
                        <a:t>Lauku biļete</a:t>
                      </a:r>
                    </a:p>
                  </a:txBody>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b="1" dirty="0">
                          <a:latin typeface="Arial" panose="020B0604020202020204" pitchFamily="34" charset="0"/>
                          <a:cs typeface="Arial" panose="020B0604020202020204" pitchFamily="34" charset="0"/>
                        </a:rPr>
                        <a:t>Budžeta projekts </a:t>
                      </a:r>
                    </a:p>
                  </a:txBody>
                  <a:tcPr/>
                </a:tc>
                <a:tc hMerge="1">
                  <a:txBody>
                    <a:bodyPr/>
                    <a:lstStyle/>
                    <a:p>
                      <a:endParaRPr lang="lv-LV"/>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b="1" dirty="0">
                          <a:latin typeface="Arial" panose="020B0604020202020204" pitchFamily="34" charset="0"/>
                          <a:cs typeface="Arial" panose="020B0604020202020204" pitchFamily="34" charset="0"/>
                        </a:rPr>
                        <a:t>Jauniešu iniciatīvas</a:t>
                      </a:r>
                    </a:p>
                  </a:txBody>
                  <a:tcPr/>
                </a:tc>
                <a:extLst>
                  <a:ext uri="{0D108BD9-81ED-4DB2-BD59-A6C34878D82A}">
                    <a16:rowId xmlns:a16="http://schemas.microsoft.com/office/drawing/2014/main" val="3023154413"/>
                  </a:ext>
                </a:extLst>
              </a:tr>
              <a:tr h="310131">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200" dirty="0">
                          <a:latin typeface="Arial" panose="020B0604020202020204" pitchFamily="34" charset="0"/>
                          <a:cs typeface="Arial" panose="020B0604020202020204" pitchFamily="34" charset="0"/>
                        </a:rPr>
                        <a:t>Rezultāts / starprezultāts</a:t>
                      </a:r>
                    </a:p>
                    <a:p>
                      <a:pPr marL="0" marR="0" lvl="0" indent="0" algn="l" defTabSz="914400" rtl="0" eaLnBrk="1" fontAlgn="auto" latinLnBrk="0" hangingPunct="1">
                        <a:lnSpc>
                          <a:spcPct val="100000"/>
                        </a:lnSpc>
                        <a:spcBef>
                          <a:spcPts val="0"/>
                        </a:spcBef>
                        <a:spcAft>
                          <a:spcPts val="0"/>
                        </a:spcAft>
                        <a:buClrTx/>
                        <a:buSzTx/>
                        <a:buFontTx/>
                        <a:buNone/>
                        <a:tabLst/>
                        <a:defRPr/>
                      </a:pPr>
                      <a:r>
                        <a:rPr lang="lv-LV" sz="1200" dirty="0">
                          <a:latin typeface="Arial" panose="020B0604020202020204" pitchFamily="34" charset="0"/>
                          <a:cs typeface="Arial" panose="020B0604020202020204" pitchFamily="34" charset="0"/>
                        </a:rPr>
                        <a:t> (starprezultāts neattiecas uz Jauniešu iniciatīvām) </a:t>
                      </a:r>
                    </a:p>
                    <a:p>
                      <a:pPr marL="0" marR="0" lvl="0" indent="0" algn="l" defTabSz="914400" rtl="0" eaLnBrk="1" fontAlgn="auto" latinLnBrk="0" hangingPunct="1">
                        <a:lnSpc>
                          <a:spcPct val="100000"/>
                        </a:lnSpc>
                        <a:spcBef>
                          <a:spcPts val="0"/>
                        </a:spcBef>
                        <a:spcAft>
                          <a:spcPts val="0"/>
                        </a:spcAft>
                        <a:buClrTx/>
                        <a:buSzTx/>
                        <a:buFontTx/>
                        <a:buNone/>
                        <a:tabLst/>
                        <a:defRPr/>
                      </a:pPr>
                      <a:endParaRPr lang="lv-LV" sz="1200" kern="1200" dirty="0">
                        <a:solidFill>
                          <a:schemeClr val="dk1"/>
                        </a:solidFill>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lv-LV" sz="1100" kern="1200" dirty="0">
                          <a:solidFill>
                            <a:schemeClr val="dk1"/>
                          </a:solidFill>
                          <a:latin typeface="Arial" panose="020B0604020202020204" pitchFamily="34" charset="0"/>
                          <a:ea typeface="+mn-ea"/>
                          <a:cs typeface="Arial" panose="020B0604020202020204" pitchFamily="34" charset="0"/>
                        </a:rPr>
                        <a:t>Saimniecisko darbību pie pēdējā MP apliecina ar projektu saistītas saimnieciskās darbības darījumus </a:t>
                      </a:r>
                      <a:r>
                        <a:rPr lang="lv-LV" sz="1100" kern="1200" dirty="0" err="1">
                          <a:solidFill>
                            <a:schemeClr val="dk1"/>
                          </a:solidFill>
                          <a:latin typeface="Arial" panose="020B0604020202020204" pitchFamily="34" charset="0"/>
                          <a:ea typeface="+mn-ea"/>
                          <a:cs typeface="Arial" panose="020B0604020202020204" pitchFamily="34" charset="0"/>
                        </a:rPr>
                        <a:t>apliec.dokum</a:t>
                      </a:r>
                      <a:r>
                        <a:rPr lang="lv-LV" sz="1100" kern="1200" dirty="0">
                          <a:solidFill>
                            <a:schemeClr val="dk1"/>
                          </a:solidFill>
                          <a:latin typeface="Arial" panose="020B0604020202020204" pitchFamily="34" charset="0"/>
                          <a:ea typeface="+mn-ea"/>
                          <a:cs typeface="Arial" panose="020B0604020202020204" pitchFamily="34" charset="0"/>
                        </a:rPr>
                        <a:t>.</a:t>
                      </a:r>
                      <a:endParaRPr lang="lv-LV" sz="1100" dirty="0">
                        <a:latin typeface="Arial" panose="020B0604020202020204" pitchFamily="34" charset="0"/>
                        <a:cs typeface="Arial" panose="020B0604020202020204" pitchFamily="34" charset="0"/>
                      </a:endParaRPr>
                    </a:p>
                  </a:txBody>
                  <a:tcPr>
                    <a:solidFill>
                      <a:schemeClr val="accent2">
                        <a:lumMod val="20000"/>
                        <a:lumOff val="80000"/>
                      </a:schemeClr>
                    </a:solidFill>
                  </a:tcPr>
                </a:tc>
                <a:tc>
                  <a:txBody>
                    <a:bodyPr/>
                    <a:lstStyle/>
                    <a:p>
                      <a:pPr marL="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lv-LV" sz="1200" dirty="0">
                          <a:latin typeface="Arial" panose="020B0604020202020204" pitchFamily="34" charset="0"/>
                          <a:cs typeface="Arial" panose="020B0604020202020204" pitchFamily="34" charset="0"/>
                        </a:rPr>
                        <a:t>īstenotas projektā plānotās darbības</a:t>
                      </a:r>
                    </a:p>
                  </a:txBody>
                  <a:tcPr>
                    <a:solidFill>
                      <a:schemeClr val="accent2">
                        <a:lumMod val="20000"/>
                        <a:lumOff val="80000"/>
                      </a:schemeClr>
                    </a:solidFill>
                  </a:tcPr>
                </a:tc>
                <a:tc>
                  <a:txBody>
                    <a:bodyPr/>
                    <a:lstStyle/>
                    <a:p>
                      <a:pPr marL="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lv-LV" sz="1200" kern="1200" dirty="0">
                          <a:solidFill>
                            <a:schemeClr val="dk1"/>
                          </a:solidFill>
                          <a:latin typeface="Arial" panose="020B0604020202020204" pitchFamily="34" charset="0"/>
                          <a:ea typeface="+mn-ea"/>
                          <a:cs typeface="Arial" panose="020B0604020202020204" pitchFamily="34" charset="0"/>
                        </a:rPr>
                        <a:t>īstenotas projektā plānotās darbības </a:t>
                      </a:r>
                    </a:p>
                  </a:txBody>
                  <a:tcPr>
                    <a:solidFill>
                      <a:schemeClr val="accent2">
                        <a:lumMod val="20000"/>
                        <a:lumOff val="80000"/>
                      </a:schemeClr>
                    </a:solidFill>
                  </a:tcPr>
                </a:tc>
                <a:tc>
                  <a:txBody>
                    <a:bodyPr/>
                    <a:lstStyle/>
                    <a:p>
                      <a:pPr marL="0" indent="0">
                        <a:buFont typeface="Arial" panose="020B0604020202020204" pitchFamily="34" charset="0"/>
                        <a:buNone/>
                      </a:pPr>
                      <a:r>
                        <a:rPr lang="lv-LV" sz="1200" kern="1200" dirty="0">
                          <a:solidFill>
                            <a:schemeClr val="dk1"/>
                          </a:solidFill>
                          <a:latin typeface="Arial" panose="020B0604020202020204" pitchFamily="34" charset="0"/>
                          <a:ea typeface="+mn-ea"/>
                          <a:cs typeface="Arial" panose="020B0604020202020204" pitchFamily="34" charset="0"/>
                        </a:rPr>
                        <a:t>īstenotas projektā plānotās darbības </a:t>
                      </a:r>
                    </a:p>
                  </a:txBody>
                  <a:tcPr>
                    <a:solidFill>
                      <a:schemeClr val="accent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kern="1200" dirty="0">
                          <a:solidFill>
                            <a:schemeClr val="dk1"/>
                          </a:solidFill>
                          <a:latin typeface="Arial" panose="020B0604020202020204" pitchFamily="34" charset="0"/>
                          <a:ea typeface="+mn-ea"/>
                          <a:cs typeface="Arial" panose="020B0604020202020204" pitchFamily="34" charset="0"/>
                        </a:rPr>
                        <a:t>īstenotas projektā plānotās darbības</a:t>
                      </a:r>
                    </a:p>
                  </a:txBody>
                  <a:tcPr>
                    <a:solidFill>
                      <a:schemeClr val="accent2">
                        <a:lumMod val="20000"/>
                        <a:lumOff val="80000"/>
                      </a:schemeClr>
                    </a:solidFill>
                  </a:tcPr>
                </a:tc>
                <a:extLst>
                  <a:ext uri="{0D108BD9-81ED-4DB2-BD59-A6C34878D82A}">
                    <a16:rowId xmlns:a16="http://schemas.microsoft.com/office/drawing/2014/main" val="2141000204"/>
                  </a:ext>
                </a:extLst>
              </a:tr>
              <a:tr h="0">
                <a:tc vMerge="1">
                  <a:txBody>
                    <a:bodyPr/>
                    <a:lstStyle/>
                    <a:p>
                      <a:endParaRPr dirty="0"/>
                    </a:p>
                  </a:txBody>
                  <a:tcPr>
                    <a:solidFill>
                      <a:schemeClr val="accent2">
                        <a:lumMod val="20000"/>
                        <a:lumOff val="80000"/>
                      </a:schemeClr>
                    </a:solidFill>
                  </a:tcPr>
                </a:tc>
                <a:tc>
                  <a:txBody>
                    <a:bodyPr/>
                    <a:lstStyle/>
                    <a:p>
                      <a:pPr marL="171450" marR="0" lvl="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lv-LV" sz="1200" dirty="0">
                          <a:latin typeface="Arial" panose="020B0604020202020204" pitchFamily="34" charset="0"/>
                          <a:cs typeface="Arial" panose="020B0604020202020204" pitchFamily="34" charset="0"/>
                        </a:rPr>
                        <a:t>uzsākta saimnieciskā darbība - radīts produkts vai pakalpojums;</a:t>
                      </a:r>
                    </a:p>
                    <a:p>
                      <a:pPr marL="171450" marR="0" lvl="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lv-LV" sz="1200" dirty="0">
                          <a:latin typeface="Arial" panose="020B0604020202020204" pitchFamily="34" charset="0"/>
                          <a:cs typeface="Arial" panose="020B0604020202020204" pitchFamily="34" charset="0"/>
                        </a:rPr>
                        <a:t>tiek veikta saimnieciskā darbība - attīstīts produkts vai pakalpojums;</a:t>
                      </a:r>
                    </a:p>
                    <a:p>
                      <a:pPr marL="171450" marR="0" lvl="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lv-LV" sz="1200" dirty="0">
                          <a:latin typeface="Arial" panose="020B0604020202020204" pitchFamily="34" charset="0"/>
                          <a:cs typeface="Arial" panose="020B0604020202020204" pitchFamily="34" charset="0"/>
                        </a:rPr>
                        <a:t>darbinieki ieguvuši kvalifikāciju (sertifikāts, auto </a:t>
                      </a:r>
                      <a:r>
                        <a:rPr lang="lv-LV" sz="1200" dirty="0" err="1">
                          <a:latin typeface="Arial" panose="020B0604020202020204" pitchFamily="34" charset="0"/>
                          <a:cs typeface="Arial" panose="020B0604020202020204" pitchFamily="34" charset="0"/>
                        </a:rPr>
                        <a:t>vad.apliecība</a:t>
                      </a:r>
                      <a:r>
                        <a:rPr lang="lv-LV" sz="1200" dirty="0">
                          <a:latin typeface="Arial" panose="020B0604020202020204" pitchFamily="34" charset="0"/>
                          <a:cs typeface="Arial" panose="020B0604020202020204" pitchFamily="34" charset="0"/>
                        </a:rPr>
                        <a:t>);</a:t>
                      </a:r>
                    </a:p>
                    <a:p>
                      <a:pPr marL="171450" marR="0" lvl="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lv-LV" sz="1200" dirty="0">
                          <a:latin typeface="Arial" panose="020B0604020202020204" pitchFamily="34" charset="0"/>
                          <a:cs typeface="Arial" panose="020B0604020202020204" pitchFamily="34" charset="0"/>
                        </a:rPr>
                        <a:t>izveidota atpazīstamība (</a:t>
                      </a:r>
                      <a:r>
                        <a:rPr lang="lv-LV" sz="1200" dirty="0" err="1">
                          <a:latin typeface="Arial" panose="020B0604020202020204" pitchFamily="34" charset="0"/>
                          <a:cs typeface="Arial" panose="020B0604020202020204" pitchFamily="34" charset="0"/>
                        </a:rPr>
                        <a:t>sab.attiec</a:t>
                      </a:r>
                      <a:r>
                        <a:rPr lang="lv-LV" sz="1200" dirty="0">
                          <a:latin typeface="Arial" panose="020B0604020202020204" pitchFamily="34" charset="0"/>
                          <a:cs typeface="Arial" panose="020B0604020202020204" pitchFamily="34" charset="0"/>
                        </a:rPr>
                        <a:t>.).</a:t>
                      </a:r>
                    </a:p>
                  </a:txBody>
                  <a:tcPr>
                    <a:solidFill>
                      <a:schemeClr val="accent2">
                        <a:lumMod val="20000"/>
                        <a:lumOff val="80000"/>
                      </a:schemeClr>
                    </a:solidFill>
                  </a:tcPr>
                </a:tc>
                <a:tc>
                  <a:txBody>
                    <a:bodyPr/>
                    <a:lstStyle/>
                    <a:p>
                      <a:pPr marL="171450" marR="0" lvl="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lv-LV" sz="1200" dirty="0">
                          <a:latin typeface="Arial" panose="020B0604020202020204" pitchFamily="34" charset="0"/>
                          <a:cs typeface="Arial" panose="020B0604020202020204" pitchFamily="34" charset="0"/>
                        </a:rPr>
                        <a:t>uzsākta saimnieciskā darbība - radīts produkts vai pakalpojums;</a:t>
                      </a:r>
                    </a:p>
                    <a:p>
                      <a:pPr marL="171450" marR="0" lvl="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lv-LV" sz="1200" dirty="0">
                          <a:latin typeface="Arial" panose="020B0604020202020204" pitchFamily="34" charset="0"/>
                          <a:cs typeface="Arial" panose="020B0604020202020204" pitchFamily="34" charset="0"/>
                        </a:rPr>
                        <a:t>tiek veikta saimnieciskā darbība - attīstīts produkts vai pakalpojums;</a:t>
                      </a:r>
                    </a:p>
                    <a:p>
                      <a:pPr marL="171450" marR="0" lvl="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lv-LV" sz="1200" kern="1200" dirty="0">
                          <a:solidFill>
                            <a:schemeClr val="dk1"/>
                          </a:solidFill>
                          <a:latin typeface="Arial" panose="020B0604020202020204" pitchFamily="34" charset="0"/>
                          <a:ea typeface="+mn-ea"/>
                          <a:cs typeface="Arial" panose="020B0604020202020204" pitchFamily="34" charset="0"/>
                        </a:rPr>
                        <a:t>darbinieki ieguvuši kvalifikāciju (sertifikāts, auto </a:t>
                      </a:r>
                      <a:r>
                        <a:rPr lang="lv-LV" sz="1200" kern="1200" dirty="0" err="1">
                          <a:solidFill>
                            <a:schemeClr val="dk1"/>
                          </a:solidFill>
                          <a:latin typeface="Arial" panose="020B0604020202020204" pitchFamily="34" charset="0"/>
                          <a:ea typeface="+mn-ea"/>
                          <a:cs typeface="Arial" panose="020B0604020202020204" pitchFamily="34" charset="0"/>
                        </a:rPr>
                        <a:t>vad.apliecība</a:t>
                      </a:r>
                      <a:r>
                        <a:rPr lang="lv-LV" sz="1200" kern="1200" dirty="0">
                          <a:solidFill>
                            <a:schemeClr val="dk1"/>
                          </a:solidFill>
                          <a:latin typeface="Arial" panose="020B0604020202020204" pitchFamily="34" charset="0"/>
                          <a:ea typeface="+mn-ea"/>
                          <a:cs typeface="Arial" panose="020B0604020202020204" pitchFamily="34" charset="0"/>
                        </a:rPr>
                        <a:t>);</a:t>
                      </a:r>
                    </a:p>
                    <a:p>
                      <a:pPr marL="171450" marR="0" lvl="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lv-LV" sz="1200" kern="1200" dirty="0">
                          <a:solidFill>
                            <a:schemeClr val="dk1"/>
                          </a:solidFill>
                          <a:latin typeface="Arial" panose="020B0604020202020204" pitchFamily="34" charset="0"/>
                          <a:ea typeface="+mn-ea"/>
                          <a:cs typeface="Arial" panose="020B0604020202020204" pitchFamily="34" charset="0"/>
                        </a:rPr>
                        <a:t>izveidota atpazīstamība.</a:t>
                      </a:r>
                      <a:endParaRPr lang="lv-LV" sz="1200" dirty="0"/>
                    </a:p>
                  </a:txBody>
                  <a:tcPr>
                    <a:solidFill>
                      <a:schemeClr val="accent2">
                        <a:lumMod val="20000"/>
                        <a:lumOff val="80000"/>
                      </a:schemeClr>
                    </a:solidFill>
                  </a:tcPr>
                </a:tc>
                <a:tc>
                  <a:txBody>
                    <a:bodyPr/>
                    <a:lstStyle/>
                    <a:p>
                      <a:pPr marL="171450" indent="-171450">
                        <a:buFont typeface="Arial" panose="020B0604020202020204" pitchFamily="34" charset="0"/>
                        <a:buChar char="•"/>
                      </a:pPr>
                      <a:r>
                        <a:rPr lang="lv-LV" sz="1200" kern="1200" dirty="0">
                          <a:solidFill>
                            <a:schemeClr val="dk1"/>
                          </a:solidFill>
                          <a:latin typeface="Arial" panose="020B0604020202020204" pitchFamily="34" charset="0"/>
                          <a:ea typeface="+mn-ea"/>
                          <a:cs typeface="Arial" panose="020B0604020202020204" pitchFamily="34" charset="0"/>
                        </a:rPr>
                        <a:t>labiekārtota teritorija;</a:t>
                      </a:r>
                    </a:p>
                    <a:p>
                      <a:pPr marL="171450" indent="-171450">
                        <a:buFont typeface="Arial" panose="020B0604020202020204" pitchFamily="34" charset="0"/>
                        <a:buChar char="•"/>
                      </a:pPr>
                      <a:r>
                        <a:rPr lang="lv-LV" sz="1200" kern="1200" dirty="0">
                          <a:solidFill>
                            <a:schemeClr val="dk1"/>
                          </a:solidFill>
                          <a:latin typeface="Arial" panose="020B0604020202020204" pitchFamily="34" charset="0"/>
                          <a:ea typeface="+mn-ea"/>
                          <a:cs typeface="Arial" panose="020B0604020202020204" pitchFamily="34" charset="0"/>
                        </a:rPr>
                        <a:t>izveidota sabiedriskā aktivitāte;</a:t>
                      </a:r>
                    </a:p>
                    <a:p>
                      <a:pPr marL="171450" indent="-171450">
                        <a:buFont typeface="Arial" panose="020B0604020202020204" pitchFamily="34" charset="0"/>
                        <a:buChar char="•"/>
                      </a:pPr>
                      <a:r>
                        <a:rPr lang="lv-LV" sz="1200" kern="1200" dirty="0">
                          <a:solidFill>
                            <a:schemeClr val="dk1"/>
                          </a:solidFill>
                          <a:latin typeface="Arial" panose="020B0604020202020204" pitchFamily="34" charset="0"/>
                          <a:ea typeface="+mn-ea"/>
                          <a:cs typeface="Arial" panose="020B0604020202020204" pitchFamily="34" charset="0"/>
                        </a:rPr>
                        <a:t>nodrošināts projektā paredzētais ar projektu saistītais personāls, projektā paredzēto laiku;</a:t>
                      </a:r>
                    </a:p>
                    <a:p>
                      <a:pPr marL="171450" indent="-171450">
                        <a:buFont typeface="Arial" panose="020B0604020202020204" pitchFamily="34" charset="0"/>
                        <a:buChar char="•"/>
                      </a:pPr>
                      <a:r>
                        <a:rPr lang="lv-LV" sz="1200" kern="1200" dirty="0">
                          <a:solidFill>
                            <a:schemeClr val="dk1"/>
                          </a:solidFill>
                          <a:latin typeface="Arial" panose="020B0604020202020204" pitchFamily="34" charset="0"/>
                          <a:ea typeface="+mn-ea"/>
                          <a:cs typeface="Arial" panose="020B0604020202020204" pitchFamily="34" charset="0"/>
                        </a:rPr>
                        <a:t>noorganizētas mācības  un pabeiguši projektā plānotais dalībnieku skaits (minimālais 10 dalībnieki).</a:t>
                      </a:r>
                    </a:p>
                  </a:txBody>
                  <a:tcPr>
                    <a:solidFill>
                      <a:schemeClr val="accent2">
                        <a:lumMod val="20000"/>
                        <a:lumOff val="80000"/>
                      </a:schemeClr>
                    </a:solid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lv-LV" sz="1200" kern="1200" dirty="0">
                          <a:solidFill>
                            <a:schemeClr val="dk1"/>
                          </a:solidFill>
                          <a:latin typeface="Arial" panose="020B0604020202020204" pitchFamily="34" charset="0"/>
                          <a:ea typeface="+mn-ea"/>
                          <a:cs typeface="Arial" panose="020B0604020202020204" pitchFamily="34" charset="0"/>
                        </a:rPr>
                        <a:t>noorganizēti plānotie pasākumi un</a:t>
                      </a:r>
                    </a:p>
                    <a:p>
                      <a:pPr marL="0" marR="0" lvl="0" indent="0" algn="just" defTabSz="914400" rtl="0" eaLnBrk="1" fontAlgn="auto" latinLnBrk="0" hangingPunct="1">
                        <a:lnSpc>
                          <a:spcPct val="100000"/>
                        </a:lnSpc>
                        <a:spcBef>
                          <a:spcPts val="0"/>
                        </a:spcBef>
                        <a:spcAft>
                          <a:spcPts val="0"/>
                        </a:spcAft>
                        <a:buClrTx/>
                        <a:buSzTx/>
                        <a:buFontTx/>
                        <a:buNone/>
                        <a:tabLst/>
                        <a:defRPr/>
                      </a:pPr>
                      <a:r>
                        <a:rPr lang="lv-LV" sz="1200" kern="1200" dirty="0">
                          <a:solidFill>
                            <a:schemeClr val="dk1"/>
                          </a:solidFill>
                          <a:latin typeface="Arial" panose="020B0604020202020204" pitchFamily="34" charset="0"/>
                          <a:ea typeface="+mn-ea"/>
                          <a:cs typeface="Arial" panose="020B0604020202020204" pitchFamily="34" charset="0"/>
                        </a:rPr>
                        <a:t>piedalījušies projektā plānotais dalībnieku skaits, atbilstoša vecumu grupa (27.2.) (projektā jāieplāno ne mazāk kā 10 dalībnieku, 80% vecumā no 7-25gadiem).</a:t>
                      </a:r>
                    </a:p>
                  </a:txBody>
                  <a:tcPr>
                    <a:solidFill>
                      <a:schemeClr val="accent2">
                        <a:lumMod val="20000"/>
                        <a:lumOff val="80000"/>
                      </a:schemeClr>
                    </a:solidFill>
                  </a:tcPr>
                </a:tc>
                <a:extLst>
                  <a:ext uri="{0D108BD9-81ED-4DB2-BD59-A6C34878D82A}">
                    <a16:rowId xmlns:a16="http://schemas.microsoft.com/office/drawing/2014/main" val="3081516796"/>
                  </a:ext>
                </a:extLst>
              </a:tr>
              <a:tr h="370840">
                <a:tc>
                  <a:txBody>
                    <a:bodyPr/>
                    <a:lstStyle/>
                    <a:p>
                      <a:r>
                        <a:rPr lang="lv-LV" sz="1200" dirty="0">
                          <a:latin typeface="Arial" panose="020B0604020202020204" pitchFamily="34" charset="0"/>
                          <a:cs typeface="Arial" panose="020B0604020202020204" pitchFamily="34" charset="0"/>
                        </a:rPr>
                        <a:t>Uzraudzība,</a:t>
                      </a:r>
                    </a:p>
                    <a:p>
                      <a:r>
                        <a:rPr lang="lv-LV" sz="1200" dirty="0">
                          <a:latin typeface="Arial" panose="020B0604020202020204" pitchFamily="34" charset="0"/>
                          <a:cs typeface="Arial" panose="020B0604020202020204" pitchFamily="34" charset="0"/>
                        </a:rPr>
                        <a:t>sasniedzamais rezultāts</a:t>
                      </a:r>
                    </a:p>
                  </a:txBody>
                  <a:tcPr>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kern="1200" dirty="0">
                          <a:solidFill>
                            <a:schemeClr val="dk1"/>
                          </a:solidFill>
                          <a:latin typeface="Arial" panose="020B0604020202020204" pitchFamily="34" charset="0"/>
                          <a:ea typeface="+mn-ea"/>
                          <a:cs typeface="Arial" panose="020B0604020202020204" pitchFamily="34" charset="0"/>
                        </a:rPr>
                        <a:t>3 gadi – veic saimniecisko darbību (16.6.) (LAD pārbauda VID)</a:t>
                      </a:r>
                    </a:p>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kern="1200" dirty="0">
                          <a:solidFill>
                            <a:schemeClr val="dk1"/>
                          </a:solidFill>
                          <a:latin typeface="Arial" panose="020B0604020202020204" pitchFamily="34" charset="0"/>
                          <a:ea typeface="+mn-ea"/>
                          <a:cs typeface="Arial" panose="020B0604020202020204" pitchFamily="34" charset="0"/>
                        </a:rPr>
                        <a:t>Tikai mācības, ar sabiedriskām attiecībām saistītas izmaksas – nav</a:t>
                      </a:r>
                    </a:p>
                  </a:txBody>
                  <a:tcPr>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kern="1200" dirty="0">
                          <a:solidFill>
                            <a:schemeClr val="dk1"/>
                          </a:solidFill>
                          <a:latin typeface="Arial" panose="020B0604020202020204" pitchFamily="34" charset="0"/>
                          <a:ea typeface="+mn-ea"/>
                          <a:cs typeface="Arial" panose="020B0604020202020204" pitchFamily="34" charset="0"/>
                        </a:rPr>
                        <a:t>3 gadi - veic saimniecisko darbību (16.6.) (LAD pārbauda VID)</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lv-LV" sz="1200" kern="1200" dirty="0">
                        <a:solidFill>
                          <a:schemeClr val="dk1"/>
                        </a:solidFill>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kern="1200" dirty="0">
                          <a:solidFill>
                            <a:schemeClr val="dk1"/>
                          </a:solidFill>
                          <a:latin typeface="Arial" panose="020B0604020202020204" pitchFamily="34" charset="0"/>
                          <a:ea typeface="+mn-ea"/>
                          <a:cs typeface="Arial" panose="020B0604020202020204" pitchFamily="34" charset="0"/>
                        </a:rPr>
                        <a:t>Tikai mācības, ar sabiedriskām attiecībām saistītas izmaksas - nav</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lv-LV" sz="1200" kern="1200" dirty="0">
                        <a:solidFill>
                          <a:schemeClr val="dk1"/>
                        </a:solidFill>
                        <a:latin typeface="Arial" panose="020B0604020202020204" pitchFamily="34" charset="0"/>
                        <a:ea typeface="+mn-ea"/>
                        <a:cs typeface="Arial" panose="020B0604020202020204" pitchFamily="34" charset="0"/>
                      </a:endParaRPr>
                    </a:p>
                  </a:txBody>
                  <a:tcPr>
                    <a:solidFill>
                      <a:schemeClr val="accent6">
                        <a:lumMod val="20000"/>
                        <a:lumOff val="80000"/>
                      </a:schemeClr>
                    </a:solidFill>
                  </a:tcPr>
                </a:tc>
                <a:tc>
                  <a:txBody>
                    <a:bodyPr/>
                    <a:lstStyle/>
                    <a:p>
                      <a:pPr algn="ctr"/>
                      <a:r>
                        <a:rPr lang="lv-LV" sz="1200" kern="1200" dirty="0">
                          <a:solidFill>
                            <a:schemeClr val="dk1"/>
                          </a:solidFill>
                          <a:latin typeface="Arial" panose="020B0604020202020204" pitchFamily="34" charset="0"/>
                          <a:ea typeface="+mn-ea"/>
                          <a:cs typeface="Arial" panose="020B0604020202020204" pitchFamily="34" charset="0"/>
                        </a:rPr>
                        <a:t>3 gadi – nodrošina izveidotā darbību (uzraudzība internetā, pārvaldes, VRG)</a:t>
                      </a:r>
                    </a:p>
                    <a:p>
                      <a:pPr algn="ctr"/>
                      <a:endParaRPr lang="lv-LV" sz="1200" kern="1200" dirty="0">
                        <a:solidFill>
                          <a:schemeClr val="dk1"/>
                        </a:solidFill>
                        <a:latin typeface="Arial" panose="020B0604020202020204" pitchFamily="34" charset="0"/>
                        <a:ea typeface="+mn-ea"/>
                        <a:cs typeface="Arial" panose="020B0604020202020204" pitchFamily="34" charset="0"/>
                      </a:endParaRPr>
                    </a:p>
                    <a:p>
                      <a:pPr algn="ctr"/>
                      <a:r>
                        <a:rPr lang="lv-LV" sz="1200" kern="1200" dirty="0">
                          <a:solidFill>
                            <a:schemeClr val="dk1"/>
                          </a:solidFill>
                          <a:latin typeface="Arial" panose="020B0604020202020204" pitchFamily="34" charset="0"/>
                          <a:ea typeface="+mn-ea"/>
                          <a:cs typeface="Arial" panose="020B0604020202020204" pitchFamily="34" charset="0"/>
                        </a:rPr>
                        <a:t>Mācībām - nav</a:t>
                      </a:r>
                    </a:p>
                  </a:txBody>
                  <a:tcPr>
                    <a:solidFill>
                      <a:schemeClr val="accent6">
                        <a:lumMod val="20000"/>
                        <a:lumOff val="80000"/>
                      </a:schemeClr>
                    </a:solidFill>
                  </a:tcPr>
                </a:tc>
                <a:tc>
                  <a:txBody>
                    <a:bodyPr/>
                    <a:lstStyle/>
                    <a:p>
                      <a:pPr algn="ctr"/>
                      <a:r>
                        <a:rPr lang="lv-LV" sz="1200" kern="1200" dirty="0">
                          <a:solidFill>
                            <a:schemeClr val="dk1"/>
                          </a:solidFill>
                          <a:latin typeface="Arial" panose="020B0604020202020204" pitchFamily="34" charset="0"/>
                          <a:ea typeface="+mn-ea"/>
                          <a:cs typeface="Arial" panose="020B0604020202020204" pitchFamily="34" charset="0"/>
                        </a:rPr>
                        <a:t>nav</a:t>
                      </a:r>
                    </a:p>
                  </a:txBody>
                  <a:tcPr>
                    <a:solidFill>
                      <a:schemeClr val="accent6">
                        <a:lumMod val="20000"/>
                        <a:lumOff val="80000"/>
                      </a:schemeClr>
                    </a:solidFill>
                  </a:tcPr>
                </a:tc>
                <a:extLst>
                  <a:ext uri="{0D108BD9-81ED-4DB2-BD59-A6C34878D82A}">
                    <a16:rowId xmlns:a16="http://schemas.microsoft.com/office/drawing/2014/main" val="1105647684"/>
                  </a:ext>
                </a:extLst>
              </a:tr>
              <a:tr h="0">
                <a:tc>
                  <a:txBody>
                    <a:bodyPr/>
                    <a:lstStyle/>
                    <a:p>
                      <a:r>
                        <a:rPr lang="lv-LV" sz="1200" dirty="0">
                          <a:latin typeface="Arial" panose="020B0604020202020204" pitchFamily="34" charset="0"/>
                          <a:cs typeface="Arial" panose="020B0604020202020204" pitchFamily="34" charset="0"/>
                        </a:rPr>
                        <a:t>Maksāšanas kārtība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200" dirty="0">
                          <a:latin typeface="Arial" panose="020B0604020202020204" pitchFamily="34" charset="0"/>
                          <a:cs typeface="Arial" panose="020B0604020202020204" pitchFamily="34" charset="0"/>
                        </a:rPr>
                        <a:t>80% pēc projekta apstiprināšanas;</a:t>
                      </a:r>
                    </a:p>
                    <a:p>
                      <a:pPr marL="0" marR="0" lvl="0" indent="0" algn="l" defTabSz="914400" rtl="0" eaLnBrk="1" fontAlgn="auto" latinLnBrk="0" hangingPunct="1">
                        <a:lnSpc>
                          <a:spcPct val="100000"/>
                        </a:lnSpc>
                        <a:spcBef>
                          <a:spcPts val="0"/>
                        </a:spcBef>
                        <a:spcAft>
                          <a:spcPts val="0"/>
                        </a:spcAft>
                        <a:buClrTx/>
                        <a:buSzTx/>
                        <a:buFontTx/>
                        <a:buNone/>
                        <a:tabLst/>
                        <a:defRPr/>
                      </a:pPr>
                      <a:r>
                        <a:rPr lang="lv-LV" sz="1200" dirty="0">
                          <a:latin typeface="Arial" panose="020B0604020202020204" pitchFamily="34" charset="0"/>
                          <a:cs typeface="Arial" panose="020B0604020202020204" pitchFamily="34" charset="0"/>
                        </a:rPr>
                        <a:t>20% pēc MP</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dirty="0" err="1">
                          <a:latin typeface="Arial" panose="020B0604020202020204" pitchFamily="34" charset="0"/>
                          <a:cs typeface="Arial" panose="020B0604020202020204" pitchFamily="34" charset="0"/>
                        </a:rPr>
                        <a:t>Virsnoteikumos</a:t>
                      </a:r>
                      <a:r>
                        <a:rPr lang="lv-LV" sz="1200" dirty="0">
                          <a:latin typeface="Arial" panose="020B0604020202020204" pitchFamily="34" charset="0"/>
                          <a:cs typeface="Arial" panose="020B0604020202020204" pitchFamily="34" charset="0"/>
                        </a:rPr>
                        <a:t> (MKN113) minētais avanss (līdz 40%)</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dirty="0">
                          <a:latin typeface="Arial" panose="020B0604020202020204" pitchFamily="34" charset="0"/>
                          <a:cs typeface="Arial" panose="020B0604020202020204" pitchFamily="34" charset="0"/>
                        </a:rPr>
                        <a:t>BDR/NOD/REL rēķinu priekšapmaksa</a:t>
                      </a:r>
                    </a:p>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dirty="0">
                          <a:latin typeface="Arial" panose="020B0604020202020204" pitchFamily="34" charset="0"/>
                          <a:cs typeface="Arial" panose="020B0604020202020204" pitchFamily="34" charset="0"/>
                        </a:rPr>
                        <a:t>PSV un pārējiem </a:t>
                      </a:r>
                      <a:r>
                        <a:rPr lang="lv-LV" sz="1200" dirty="0" err="1">
                          <a:latin typeface="Arial" panose="020B0604020202020204" pitchFamily="34" charset="0"/>
                          <a:cs typeface="Arial" panose="020B0604020202020204" pitchFamily="34" charset="0"/>
                        </a:rPr>
                        <a:t>Virsnoteikumos</a:t>
                      </a:r>
                      <a:r>
                        <a:rPr lang="lv-LV" sz="1200" dirty="0">
                          <a:latin typeface="Arial" panose="020B0604020202020204" pitchFamily="34" charset="0"/>
                          <a:cs typeface="Arial" panose="020B0604020202020204" pitchFamily="34" charset="0"/>
                        </a:rPr>
                        <a:t> (MKN113) minētais avanss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200" dirty="0">
                          <a:latin typeface="Arial" panose="020B0604020202020204" pitchFamily="34" charset="0"/>
                          <a:cs typeface="Arial" panose="020B0604020202020204" pitchFamily="34" charset="0"/>
                        </a:rPr>
                        <a:t>80% pēc projekta apstiprināšanas;</a:t>
                      </a:r>
                    </a:p>
                    <a:p>
                      <a:pPr marL="0" marR="0" lvl="0" indent="0" algn="l" defTabSz="914400" rtl="0" eaLnBrk="1" fontAlgn="auto" latinLnBrk="0" hangingPunct="1">
                        <a:lnSpc>
                          <a:spcPct val="100000"/>
                        </a:lnSpc>
                        <a:spcBef>
                          <a:spcPts val="0"/>
                        </a:spcBef>
                        <a:spcAft>
                          <a:spcPts val="0"/>
                        </a:spcAft>
                        <a:buClrTx/>
                        <a:buSzTx/>
                        <a:buFontTx/>
                        <a:buNone/>
                        <a:tabLst/>
                        <a:defRPr/>
                      </a:pPr>
                      <a:r>
                        <a:rPr lang="lv-LV" sz="1200" dirty="0">
                          <a:latin typeface="Arial" panose="020B0604020202020204" pitchFamily="34" charset="0"/>
                          <a:cs typeface="Arial" panose="020B0604020202020204" pitchFamily="34" charset="0"/>
                        </a:rPr>
                        <a:t>20% pēc MP</a:t>
                      </a:r>
                    </a:p>
                  </a:txBody>
                  <a:tcPr/>
                </a:tc>
                <a:extLst>
                  <a:ext uri="{0D108BD9-81ED-4DB2-BD59-A6C34878D82A}">
                    <a16:rowId xmlns:a16="http://schemas.microsoft.com/office/drawing/2014/main" val="880389432"/>
                  </a:ext>
                </a:extLst>
              </a:tr>
            </a:tbl>
          </a:graphicData>
        </a:graphic>
      </p:graphicFrame>
      <p:sp>
        <p:nvSpPr>
          <p:cNvPr id="8" name="Rectangle 3">
            <a:extLst>
              <a:ext uri="{FF2B5EF4-FFF2-40B4-BE49-F238E27FC236}">
                <a16:creationId xmlns:a16="http://schemas.microsoft.com/office/drawing/2014/main" id="{861B0FF7-BED8-F314-1F72-14EBC1D2F0B1}"/>
              </a:ext>
            </a:extLst>
          </p:cNvPr>
          <p:cNvSpPr>
            <a:spLocks noGrp="1" noChangeArrowheads="1"/>
          </p:cNvSpPr>
          <p:nvPr>
            <p:ph type="title"/>
          </p:nvPr>
        </p:nvSpPr>
        <p:spPr bwMode="auto">
          <a:xfrm>
            <a:off x="321607" y="6059310"/>
            <a:ext cx="11548783" cy="52322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lv-LV" altLang="lv-LV" sz="1400" b="0" i="0" u="none" strike="noStrike" cap="none" normalizeH="0" baseline="0" dirty="0">
                <a:ln>
                  <a:noFill/>
                </a:ln>
                <a:solidFill>
                  <a:srgbClr val="525252"/>
                </a:solidFill>
                <a:effectLst/>
                <a:cs typeface="Arial" panose="020B0604020202020204" pitchFamily="34" charset="0"/>
              </a:rPr>
              <a:t>71. Atbalsta saņēmējs šo noteikumu </a:t>
            </a:r>
            <a:r>
              <a:rPr kumimoji="0" lang="lv-LV" altLang="lv-LV" sz="1400" b="0" i="0" u="sng" strike="noStrike" cap="none" normalizeH="0" baseline="0" dirty="0">
                <a:ln>
                  <a:noFill/>
                </a:ln>
                <a:solidFill>
                  <a:srgbClr val="751315"/>
                </a:solidFill>
                <a:effectLst/>
                <a:cs typeface="Arial" panose="020B0604020202020204" pitchFamily="34" charset="0"/>
              </a:rPr>
              <a:t>9.</a:t>
            </a:r>
            <a:r>
              <a:rPr kumimoji="0" lang="lv-LV" altLang="lv-LV" sz="1400" b="0" i="0" u="sng" strike="noStrike" cap="none" normalizeH="0" baseline="30000" dirty="0">
                <a:ln>
                  <a:noFill/>
                </a:ln>
                <a:solidFill>
                  <a:srgbClr val="751315"/>
                </a:solidFill>
                <a:effectLst/>
                <a:cs typeface="Arial" panose="020B0604020202020204" pitchFamily="34" charset="0"/>
              </a:rPr>
              <a:t>1</a:t>
            </a:r>
            <a:r>
              <a:rPr kumimoji="0" lang="lv-LV" altLang="lv-LV" sz="1400" b="0" i="0" u="sng" strike="noStrike" cap="none" normalizeH="0" baseline="0" dirty="0">
                <a:ln>
                  <a:noFill/>
                </a:ln>
                <a:solidFill>
                  <a:srgbClr val="751315"/>
                </a:solidFill>
                <a:effectLst/>
                <a:cs typeface="Arial" panose="020B0604020202020204" pitchFamily="34" charset="0"/>
              </a:rPr>
              <a:t> punktā</a:t>
            </a:r>
            <a:r>
              <a:rPr kumimoji="0" lang="lv-LV" altLang="lv-LV" sz="1400" b="0" i="0" u="none" strike="noStrike" cap="none" normalizeH="0" baseline="0" dirty="0">
                <a:ln>
                  <a:noFill/>
                </a:ln>
                <a:solidFill>
                  <a:srgbClr val="525252"/>
                </a:solidFill>
                <a:effectLst/>
                <a:cs typeface="Arial" panose="020B0604020202020204" pitchFamily="34" charset="0"/>
              </a:rPr>
              <a:t> minēto </a:t>
            </a:r>
            <a:r>
              <a:rPr kumimoji="0" lang="lv-LV" altLang="lv-LV" sz="1400" b="1" i="0" u="none" strike="noStrike" cap="none" normalizeH="0" baseline="0" dirty="0">
                <a:ln>
                  <a:noFill/>
                </a:ln>
                <a:solidFill>
                  <a:srgbClr val="C00000"/>
                </a:solidFill>
                <a:effectLst/>
                <a:cs typeface="Arial" panose="020B0604020202020204" pitchFamily="34" charset="0"/>
              </a:rPr>
              <a:t>atbalstu saņem</a:t>
            </a:r>
            <a:r>
              <a:rPr kumimoji="0" lang="lv-LV" altLang="lv-LV" sz="1400" b="0" i="0" u="none" strike="noStrike" cap="none" normalizeH="0" baseline="0" dirty="0">
                <a:ln>
                  <a:noFill/>
                </a:ln>
                <a:solidFill>
                  <a:srgbClr val="525252"/>
                </a:solidFill>
                <a:effectLst/>
                <a:cs typeface="Arial" panose="020B0604020202020204" pitchFamily="34" charset="0"/>
              </a:rPr>
              <a:t>, pamatojoties uz projektā noteiktā </a:t>
            </a:r>
            <a:r>
              <a:rPr kumimoji="0" lang="lv-LV" altLang="lv-LV" sz="1400" b="1" i="0" u="none" strike="noStrike" cap="none" normalizeH="0" baseline="0" dirty="0">
                <a:ln>
                  <a:noFill/>
                </a:ln>
                <a:solidFill>
                  <a:srgbClr val="C00000"/>
                </a:solidFill>
                <a:effectLst/>
                <a:cs typeface="Arial" panose="020B0604020202020204" pitchFamily="34" charset="0"/>
              </a:rPr>
              <a:t>rezultāta vai starprezultātu izpildi</a:t>
            </a:r>
            <a:r>
              <a:rPr kumimoji="0" lang="lv-LV" altLang="lv-LV" sz="1400" b="0" i="0" u="none" strike="noStrike" cap="none" normalizeH="0" baseline="0" dirty="0">
                <a:ln>
                  <a:noFill/>
                </a:ln>
                <a:solidFill>
                  <a:srgbClr val="525252"/>
                </a:solidFill>
                <a:effectLst/>
                <a:cs typeface="Arial" panose="020B0604020202020204" pitchFamily="34" charset="0"/>
              </a:rPr>
              <a:t>. Ja rezultāts vai kāds no starprezultātiem nav sasniegts, atbalstu par to nepiešķir.</a:t>
            </a:r>
            <a:endParaRPr kumimoji="0" lang="lv-LV" altLang="lv-LV" sz="3600" b="0" i="0" u="none" strike="noStrike" cap="none" normalizeH="0" baseline="0" dirty="0">
              <a:ln>
                <a:noFill/>
              </a:ln>
              <a:solidFill>
                <a:schemeClr val="tx1"/>
              </a:solidFill>
              <a:effectLst/>
              <a:cs typeface="Arial" panose="020B0604020202020204" pitchFamily="34" charset="0"/>
            </a:endParaRPr>
          </a:p>
        </p:txBody>
      </p:sp>
    </p:spTree>
    <p:extLst>
      <p:ext uri="{BB962C8B-B14F-4D97-AF65-F5344CB8AC3E}">
        <p14:creationId xmlns:p14="http://schemas.microsoft.com/office/powerpoint/2010/main" val="6200250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4224EF-C363-7B85-1342-3E864076723C}"/>
              </a:ext>
            </a:extLst>
          </p:cNvPr>
          <p:cNvSpPr>
            <a:spLocks noGrp="1"/>
          </p:cNvSpPr>
          <p:nvPr>
            <p:ph type="title"/>
          </p:nvPr>
        </p:nvSpPr>
        <p:spPr/>
        <p:txBody>
          <a:bodyPr>
            <a:normAutofit/>
          </a:bodyPr>
          <a:lstStyle/>
          <a:p>
            <a:pPr algn="ctr"/>
            <a:r>
              <a:rPr lang="lv-LV" sz="2800" dirty="0">
                <a:solidFill>
                  <a:srgbClr val="19486A"/>
                </a:solidFill>
                <a:latin typeface="Arial Black" panose="020B0A04020102020204" pitchFamily="34" charset="0"/>
                <a:ea typeface="+mn-ea"/>
              </a:rPr>
              <a:t>Maksāšanas kārtība «Lauku biļetei» un «Jauniešu iniciatīvām»</a:t>
            </a:r>
          </a:p>
        </p:txBody>
      </p:sp>
      <p:sp>
        <p:nvSpPr>
          <p:cNvPr id="6" name="TextBox 5">
            <a:extLst>
              <a:ext uri="{FF2B5EF4-FFF2-40B4-BE49-F238E27FC236}">
                <a16:creationId xmlns:a16="http://schemas.microsoft.com/office/drawing/2014/main" id="{0E6812EC-32F2-F031-AFF7-F6080B98EC1C}"/>
              </a:ext>
            </a:extLst>
          </p:cNvPr>
          <p:cNvSpPr txBox="1"/>
          <p:nvPr/>
        </p:nvSpPr>
        <p:spPr>
          <a:xfrm>
            <a:off x="838200" y="1536917"/>
            <a:ext cx="10626253" cy="5016758"/>
          </a:xfrm>
          <a:prstGeom prst="rect">
            <a:avLst/>
          </a:prstGeom>
          <a:noFill/>
        </p:spPr>
        <p:txBody>
          <a:bodyPr wrap="square">
            <a:spAutoFit/>
          </a:bodyPr>
          <a:lstStyle/>
          <a:p>
            <a:pPr marL="447675" marR="0" lvl="0" algn="just" defTabSz="914400" rtl="0" eaLnBrk="0" fontAlgn="base" latinLnBrk="0" hangingPunct="0">
              <a:lnSpc>
                <a:spcPct val="100000"/>
              </a:lnSpc>
              <a:spcBef>
                <a:spcPct val="0"/>
              </a:spcBef>
              <a:spcAft>
                <a:spcPct val="0"/>
              </a:spcAft>
              <a:buClrTx/>
              <a:buSzTx/>
              <a:tabLst/>
            </a:pPr>
            <a:r>
              <a:rPr kumimoji="0" lang="lv-LV" altLang="lv-LV" sz="1600" b="0" i="0" strike="noStrike" cap="none" normalizeH="0" baseline="0" dirty="0">
                <a:ln>
                  <a:noFill/>
                </a:ln>
                <a:effectLst/>
                <a:latin typeface="Arial" panose="020B0604020202020204" pitchFamily="34" charset="0"/>
                <a:ea typeface="Times New Roman" panose="02020603050405020304" pitchFamily="18" charset="0"/>
              </a:rPr>
              <a:t>71. Šo noteikumu 14.  un 27. punktā </a:t>
            </a:r>
            <a:r>
              <a:rPr kumimoji="0" lang="lv-LV" altLang="lv-LV" sz="1600" i="0" strike="noStrike" cap="none" normalizeH="0" baseline="0" dirty="0">
                <a:ln>
                  <a:noFill/>
                </a:ln>
                <a:effectLst/>
                <a:latin typeface="Arial" panose="020B0604020202020204" pitchFamily="34" charset="0"/>
                <a:ea typeface="Times New Roman" panose="02020603050405020304" pitchFamily="18" charset="0"/>
              </a:rPr>
              <a:t>minēto atbalstu piešķir </a:t>
            </a:r>
            <a:r>
              <a:rPr kumimoji="0" lang="lv-LV" altLang="lv-LV" sz="1600" b="0" i="0" strike="noStrike" cap="none" normalizeH="0" baseline="0" dirty="0">
                <a:ln>
                  <a:noFill/>
                </a:ln>
                <a:effectLst/>
                <a:latin typeface="Arial" panose="020B0604020202020204" pitchFamily="34" charset="0"/>
                <a:ea typeface="Times New Roman" panose="02020603050405020304" pitchFamily="18" charset="0"/>
              </a:rPr>
              <a:t>saskaņā </a:t>
            </a:r>
            <a:r>
              <a:rPr kumimoji="0" lang="lv-LV" altLang="lv-LV" sz="1600" b="0" i="1" strike="noStrike" cap="none" normalizeH="0" baseline="0" dirty="0" err="1">
                <a:ln>
                  <a:noFill/>
                </a:ln>
                <a:effectLst/>
                <a:latin typeface="Arial" panose="020B0604020202020204" pitchFamily="34" charset="0"/>
                <a:ea typeface="Times New Roman" panose="02020603050405020304" pitchFamily="18" charset="0"/>
              </a:rPr>
              <a:t>virsnoteikumiem</a:t>
            </a:r>
            <a:r>
              <a:rPr kumimoji="0" lang="lv-LV" altLang="lv-LV" sz="1600" b="0" i="1" strike="noStrike" cap="none" normalizeH="0" baseline="0" dirty="0">
                <a:ln>
                  <a:noFill/>
                </a:ln>
                <a:effectLst/>
                <a:latin typeface="Arial" panose="020B0604020202020204" pitchFamily="34" charset="0"/>
                <a:ea typeface="Times New Roman" panose="02020603050405020304" pitchFamily="18" charset="0"/>
              </a:rPr>
              <a:t> MKN 113 </a:t>
            </a:r>
            <a:r>
              <a:rPr kumimoji="0" lang="lv-LV" altLang="lv-LV" sz="1600" b="0" i="0" strike="noStrike" cap="none" normalizeH="0" baseline="0" dirty="0">
                <a:ln>
                  <a:noFill/>
                </a:ln>
                <a:effectLst/>
                <a:latin typeface="Arial" panose="020B0604020202020204" pitchFamily="34" charset="0"/>
                <a:ea typeface="Times New Roman" panose="02020603050405020304" pitchFamily="18" charset="0"/>
              </a:rPr>
              <a:t>šādā kārtībā:</a:t>
            </a:r>
            <a:endParaRPr kumimoji="0" lang="lv-LV" altLang="lv-LV" sz="1600" b="0" i="0" strike="noStrike" cap="none" normalizeH="0" baseline="0" dirty="0">
              <a:ln>
                <a:noFill/>
              </a:ln>
              <a:effectLst/>
              <a:latin typeface="Arial" panose="020B0604020202020204" pitchFamily="34" charset="0"/>
            </a:endParaRPr>
          </a:p>
          <a:p>
            <a:pPr marL="447675" marR="0" lvl="1" algn="just" defTabSz="914400" rtl="0" eaLnBrk="0" fontAlgn="base" latinLnBrk="0" hangingPunct="0">
              <a:lnSpc>
                <a:spcPct val="100000"/>
              </a:lnSpc>
              <a:spcBef>
                <a:spcPct val="0"/>
              </a:spcBef>
              <a:spcAft>
                <a:spcPct val="0"/>
              </a:spcAft>
              <a:buClrTx/>
              <a:buSzTx/>
              <a:tabLst/>
            </a:pPr>
            <a:r>
              <a:rPr kumimoji="0" lang="lv-LV" altLang="lv-LV" sz="1600" b="0" i="0" strike="noStrike" cap="none" normalizeH="0" baseline="0" dirty="0">
                <a:ln>
                  <a:noFill/>
                </a:ln>
                <a:effectLst/>
                <a:latin typeface="Arial" panose="020B0604020202020204" pitchFamily="34" charset="0"/>
                <a:ea typeface="Times New Roman" panose="02020603050405020304" pitchFamily="18" charset="0"/>
              </a:rPr>
              <a:t>71.1. Lauku atbalsta dienests mēneša laikā pēc lēmuma pieņemšanas par projekta iesnieguma apstiprināšanu pārskaita atbalsta saņēmējam </a:t>
            </a:r>
            <a:r>
              <a:rPr kumimoji="0" lang="lv-LV" altLang="lv-LV" sz="1600" b="0" i="0" strike="noStrike" cap="none" normalizeH="0" baseline="0" dirty="0" err="1">
                <a:ln>
                  <a:noFill/>
                </a:ln>
                <a:effectLst/>
                <a:latin typeface="Arial" panose="020B0604020202020204" pitchFamily="34" charset="0"/>
                <a:ea typeface="Times New Roman" panose="02020603050405020304" pitchFamily="18" charset="0"/>
              </a:rPr>
              <a:t>priekšfinansējumu</a:t>
            </a:r>
            <a:r>
              <a:rPr kumimoji="0" lang="lv-LV" altLang="lv-LV" sz="1600" b="0" i="0" strike="noStrike" cap="none" normalizeH="0" baseline="0" dirty="0">
                <a:ln>
                  <a:noFill/>
                </a:ln>
                <a:effectLst/>
                <a:latin typeface="Arial" panose="020B0604020202020204" pitchFamily="34" charset="0"/>
                <a:ea typeface="Times New Roman" panose="02020603050405020304" pitchFamily="18" charset="0"/>
              </a:rPr>
              <a:t> 80 procentu apmērā no projekta iesniegumā apstiprinātajām attiecināmajām izmaksām;</a:t>
            </a:r>
            <a:endParaRPr lang="lv-LV" altLang="lv-LV" sz="1600" dirty="0">
              <a:latin typeface="Arial" panose="020B0604020202020204" pitchFamily="34" charset="0"/>
              <a:ea typeface="Times New Roman" panose="02020603050405020304" pitchFamily="18" charset="0"/>
            </a:endParaRPr>
          </a:p>
          <a:p>
            <a:pPr marL="457200" marR="0" lvl="1" indent="0" algn="just" defTabSz="914400" rtl="0" eaLnBrk="0" fontAlgn="base" latinLnBrk="0" hangingPunct="0">
              <a:lnSpc>
                <a:spcPct val="100000"/>
              </a:lnSpc>
              <a:spcBef>
                <a:spcPct val="0"/>
              </a:spcBef>
              <a:spcAft>
                <a:spcPct val="0"/>
              </a:spcAft>
              <a:buClrTx/>
              <a:buSzTx/>
              <a:tabLst/>
            </a:pPr>
            <a:endParaRPr kumimoji="0" lang="lv-LV" altLang="lv-LV" sz="1600" b="0" i="0" strike="noStrike" cap="none" normalizeH="0" baseline="0" dirty="0">
              <a:ln>
                <a:noFill/>
              </a:ln>
              <a:effectLst/>
              <a:latin typeface="Arial" panose="020B0604020202020204" pitchFamily="34" charset="0"/>
              <a:ea typeface="Times New Roman" panose="02020603050405020304" pitchFamily="18" charset="0"/>
            </a:endParaRPr>
          </a:p>
          <a:p>
            <a:pPr marL="457200" marR="0" lvl="1" indent="0" algn="just" defTabSz="914400" rtl="0" eaLnBrk="0" fontAlgn="base" latinLnBrk="0" hangingPunct="0">
              <a:lnSpc>
                <a:spcPct val="100000"/>
              </a:lnSpc>
              <a:spcBef>
                <a:spcPct val="0"/>
              </a:spcBef>
              <a:spcAft>
                <a:spcPct val="0"/>
              </a:spcAft>
              <a:buClrTx/>
              <a:buSzTx/>
              <a:tabLst/>
            </a:pPr>
            <a:r>
              <a:rPr kumimoji="0" lang="lv-LV" altLang="lv-LV" sz="1600" b="0" i="0" strike="noStrike" cap="none" normalizeH="0" baseline="0" dirty="0">
                <a:ln>
                  <a:noFill/>
                </a:ln>
                <a:effectLst/>
                <a:latin typeface="Arial" panose="020B0604020202020204" pitchFamily="34" charset="0"/>
                <a:ea typeface="Times New Roman" panose="02020603050405020304" pitchFamily="18" charset="0"/>
              </a:rPr>
              <a:t>71.2. projektu uzskata par pabeigtu un gala maksājumu 20 procentu apmērā atbalsta saņēmējs saņem pēc maksājuma pieprasījuma iesniegšanas Lauku atbalsta dienestā un:</a:t>
            </a:r>
          </a:p>
          <a:p>
            <a:pPr marL="742950" lvl="1" indent="-285750" algn="just" eaLnBrk="0" fontAlgn="base" hangingPunct="0">
              <a:spcBef>
                <a:spcPct val="0"/>
              </a:spcBef>
              <a:spcAft>
                <a:spcPct val="0"/>
              </a:spcAft>
              <a:buFont typeface="Arial" panose="020B0604020202020204" pitchFamily="34" charset="0"/>
              <a:buChar char="•"/>
            </a:pPr>
            <a:r>
              <a:rPr lang="lv-LV" altLang="lv-LV" sz="1600" b="1" u="sng" dirty="0">
                <a:solidFill>
                  <a:srgbClr val="008080"/>
                </a:solidFill>
                <a:latin typeface="Arial" panose="020B0604020202020204" pitchFamily="34" charset="0"/>
              </a:rPr>
              <a:t>visu projekta iesniegumā paredzēto darbību īstenošanas</a:t>
            </a:r>
            <a:r>
              <a:rPr lang="lv-LV" altLang="lv-LV" sz="1600" u="sng" dirty="0">
                <a:solidFill>
                  <a:srgbClr val="008080"/>
                </a:solidFill>
                <a:latin typeface="Arial" panose="020B0604020202020204" pitchFamily="34" charset="0"/>
              </a:rPr>
              <a:t>, </a:t>
            </a:r>
          </a:p>
          <a:p>
            <a:pPr marL="742950" lvl="1" indent="-285750" algn="just" eaLnBrk="0" fontAlgn="base" hangingPunct="0">
              <a:spcBef>
                <a:spcPct val="0"/>
              </a:spcBef>
              <a:spcAft>
                <a:spcPct val="0"/>
              </a:spcAft>
              <a:buFont typeface="Arial" panose="020B0604020202020204" pitchFamily="34" charset="0"/>
              <a:buChar char="•"/>
            </a:pPr>
            <a:r>
              <a:rPr lang="lv-LV" altLang="lv-LV" sz="1600" u="sng" dirty="0">
                <a:solidFill>
                  <a:srgbClr val="008080"/>
                </a:solidFill>
                <a:latin typeface="Arial" panose="020B0604020202020204" pitchFamily="34" charset="0"/>
              </a:rPr>
              <a:t>k</a:t>
            </a:r>
            <a:r>
              <a:rPr lang="lv-LV" sz="1600" u="sng" dirty="0">
                <a:solidFill>
                  <a:srgbClr val="008080"/>
                </a:solidFill>
                <a:latin typeface="Arial" panose="020B0604020202020204" pitchFamily="34" charset="0"/>
              </a:rPr>
              <a:t>ā arī </a:t>
            </a:r>
            <a:r>
              <a:rPr lang="lv-LV" sz="1600" b="1" u="sng" dirty="0">
                <a:solidFill>
                  <a:srgbClr val="008080"/>
                </a:solidFill>
                <a:latin typeface="Arial" panose="020B0604020202020204" pitchFamily="34" charset="0"/>
              </a:rPr>
              <a:t>rezultāta vai starprezultātu (ja attiecināms) sasniegšanas</a:t>
            </a:r>
            <a:r>
              <a:rPr lang="lv-LV" sz="1600" u="sng" dirty="0">
                <a:solidFill>
                  <a:srgbClr val="008080"/>
                </a:solidFill>
                <a:latin typeface="Arial" panose="020B0604020202020204" pitchFamily="34" charset="0"/>
              </a:rPr>
              <a:t>, apliecinot to ar pamatojošiem dokumentiem, </a:t>
            </a:r>
          </a:p>
          <a:p>
            <a:pPr marL="742950" lvl="1" indent="-285750" algn="just" eaLnBrk="0" fontAlgn="base" hangingPunct="0">
              <a:spcBef>
                <a:spcPct val="0"/>
              </a:spcBef>
              <a:spcAft>
                <a:spcPct val="0"/>
              </a:spcAft>
              <a:buFont typeface="Arial" panose="020B0604020202020204" pitchFamily="34" charset="0"/>
              <a:buChar char="•"/>
            </a:pPr>
            <a:r>
              <a:rPr lang="lv-LV" altLang="lv-LV" sz="1600" u="sng" dirty="0">
                <a:solidFill>
                  <a:srgbClr val="008080"/>
                </a:solidFill>
                <a:latin typeface="Arial" panose="020B0604020202020204" pitchFamily="34" charset="0"/>
              </a:rPr>
              <a:t>un – šo noteikumu 14.punktā </a:t>
            </a:r>
            <a:r>
              <a:rPr lang="lv-LV" altLang="lv-LV" sz="1600" u="sng" dirty="0">
                <a:solidFill>
                  <a:schemeClr val="bg1">
                    <a:lumMod val="50000"/>
                  </a:schemeClr>
                </a:solidFill>
                <a:latin typeface="Arial" panose="020B0604020202020204" pitchFamily="34" charset="0"/>
              </a:rPr>
              <a:t>(«Lauku biļete») </a:t>
            </a:r>
            <a:r>
              <a:rPr lang="lv-LV" altLang="lv-LV" sz="1600" u="sng" dirty="0">
                <a:solidFill>
                  <a:srgbClr val="008080"/>
                </a:solidFill>
                <a:latin typeface="Arial" panose="020B0604020202020204" pitchFamily="34" charset="0"/>
              </a:rPr>
              <a:t>minētajā gadījumā – pēc šo noteikumu 16.6.apakšpunktā minētā saimnieciskās darbības rādītāja izpildes </a:t>
            </a:r>
            <a:r>
              <a:rPr lang="lv-LV" altLang="lv-LV" sz="1600" u="sng" dirty="0">
                <a:solidFill>
                  <a:schemeClr val="bg1">
                    <a:lumMod val="50000"/>
                  </a:schemeClr>
                </a:solidFill>
                <a:latin typeface="Arial" panose="020B0604020202020204" pitchFamily="34" charset="0"/>
              </a:rPr>
              <a:t>(veic saimniecisko darbību)</a:t>
            </a:r>
            <a:r>
              <a:rPr lang="lv-LV" altLang="lv-LV" sz="1600" u="sng" dirty="0">
                <a:solidFill>
                  <a:srgbClr val="008080"/>
                </a:solidFill>
                <a:latin typeface="Arial" panose="020B0604020202020204" pitchFamily="34" charset="0"/>
              </a:rPr>
              <a:t>, apliecinot to ar dokumentiem, kas </a:t>
            </a:r>
            <a:r>
              <a:rPr lang="lv-LV" altLang="lv-LV" sz="1600" b="1" u="sng" dirty="0">
                <a:solidFill>
                  <a:srgbClr val="008080"/>
                </a:solidFill>
                <a:latin typeface="Arial" panose="020B0604020202020204" pitchFamily="34" charset="0"/>
              </a:rPr>
              <a:t>apliecina ar projektu saistītas saimnieciskās darbības darījumus;</a:t>
            </a:r>
          </a:p>
          <a:p>
            <a:pPr lvl="1" algn="just" eaLnBrk="0" fontAlgn="base" hangingPunct="0">
              <a:spcBef>
                <a:spcPct val="0"/>
              </a:spcBef>
              <a:spcAft>
                <a:spcPct val="0"/>
              </a:spcAft>
            </a:pPr>
            <a:endParaRPr lang="lv-LV" altLang="lv-LV" sz="1600" b="1" u="sng" dirty="0">
              <a:solidFill>
                <a:srgbClr val="008080"/>
              </a:solidFill>
              <a:latin typeface="Arial" panose="020B0604020202020204" pitchFamily="34" charset="0"/>
            </a:endParaRPr>
          </a:p>
          <a:p>
            <a:pPr lvl="1" algn="just" eaLnBrk="0" fontAlgn="base" hangingPunct="0">
              <a:spcBef>
                <a:spcPct val="0"/>
              </a:spcBef>
              <a:spcAft>
                <a:spcPct val="0"/>
              </a:spcAft>
            </a:pPr>
            <a:r>
              <a:rPr lang="lv-LV" altLang="lv-LV" sz="1600" dirty="0">
                <a:latin typeface="Arial" panose="020B0604020202020204" pitchFamily="34" charset="0"/>
              </a:rPr>
              <a:t>71.3. </a:t>
            </a:r>
            <a:r>
              <a:rPr lang="lv-LV" altLang="lv-LV" sz="1600" u="sng" dirty="0">
                <a:solidFill>
                  <a:srgbClr val="008080"/>
                </a:solidFill>
                <a:latin typeface="Arial" panose="020B0604020202020204" pitchFamily="34" charset="0"/>
              </a:rPr>
              <a:t>ja sasniegtais rezultāts vai kāds no starprezultātiem </a:t>
            </a:r>
            <a:r>
              <a:rPr lang="lv-LV" altLang="lv-LV" sz="1600" b="1" u="sng" dirty="0">
                <a:solidFill>
                  <a:srgbClr val="008080"/>
                </a:solidFill>
                <a:latin typeface="Arial" panose="020B0604020202020204" pitchFamily="34" charset="0"/>
              </a:rPr>
              <a:t>neatbilst</a:t>
            </a:r>
            <a:r>
              <a:rPr lang="lv-LV" altLang="lv-LV" sz="1600" u="sng" dirty="0">
                <a:solidFill>
                  <a:srgbClr val="008080"/>
                </a:solidFill>
                <a:latin typeface="Arial" panose="020B0604020202020204" pitchFamily="34" charset="0"/>
              </a:rPr>
              <a:t> projektā apstiprinātajam rezultātam vai starprezultātam </a:t>
            </a:r>
            <a:r>
              <a:rPr lang="lv-LV" altLang="lv-LV" sz="1600" b="1" u="sng" dirty="0">
                <a:solidFill>
                  <a:srgbClr val="008080"/>
                </a:solidFill>
                <a:latin typeface="Arial" panose="020B0604020202020204" pitchFamily="34" charset="0"/>
              </a:rPr>
              <a:t>vai ir sasniegts daļēji </a:t>
            </a:r>
            <a:r>
              <a:rPr lang="lv-LV" altLang="lv-LV" sz="1600" u="sng" dirty="0">
                <a:solidFill>
                  <a:srgbClr val="008080"/>
                </a:solidFill>
                <a:latin typeface="Arial" panose="020B0604020202020204" pitchFamily="34" charset="0"/>
              </a:rPr>
              <a:t>vai ja šo noteikumu 14. punktā minētajā gadījumā nav sasniegts šo noteikumu 16.6. apakšpunktā minētais saimnieciskās darbības rādītājs</a:t>
            </a:r>
            <a:r>
              <a:rPr lang="lv-LV" altLang="lv-LV" sz="1600" dirty="0">
                <a:latin typeface="Arial" panose="020B0604020202020204" pitchFamily="34" charset="0"/>
              </a:rPr>
              <a:t>, Lauku atbalsta dienests </a:t>
            </a:r>
            <a:r>
              <a:rPr lang="lv-LV" altLang="lv-LV" sz="1600" b="1" dirty="0">
                <a:latin typeface="Arial" panose="020B0604020202020204" pitchFamily="34" charset="0"/>
              </a:rPr>
              <a:t>neapstiprina</a:t>
            </a:r>
            <a:r>
              <a:rPr lang="lv-LV" altLang="lv-LV" sz="1600" dirty="0">
                <a:latin typeface="Arial" panose="020B0604020202020204" pitchFamily="34" charset="0"/>
              </a:rPr>
              <a:t> maksājuma pieprasījumā norādīto neatbilstošo projektā apstiprinātā rezultāta vai starprezultātu izdevumu summu un </a:t>
            </a:r>
            <a:r>
              <a:rPr lang="lv-LV" altLang="lv-LV" sz="1600" b="1" dirty="0">
                <a:latin typeface="Arial" panose="020B0604020202020204" pitchFamily="34" charset="0"/>
              </a:rPr>
              <a:t>pieprasa atbalsta saņēmējam atmaksāt </a:t>
            </a:r>
            <a:r>
              <a:rPr lang="lv-LV" altLang="lv-LV" sz="1600" dirty="0">
                <a:latin typeface="Arial" panose="020B0604020202020204" pitchFamily="34" charset="0"/>
              </a:rPr>
              <a:t>saņemto šo noteikumu 72.1. apakšpunktā minēto </a:t>
            </a:r>
            <a:r>
              <a:rPr lang="lv-LV" altLang="lv-LV" sz="1600" dirty="0" err="1">
                <a:latin typeface="Arial" panose="020B0604020202020204" pitchFamily="34" charset="0"/>
              </a:rPr>
              <a:t>priekšfinansējumu</a:t>
            </a:r>
            <a:r>
              <a:rPr lang="lv-LV" altLang="lv-LV" sz="1600" dirty="0">
                <a:latin typeface="Arial" panose="020B0604020202020204" pitchFamily="34" charset="0"/>
              </a:rPr>
              <a:t> par neatbilstošo izdevumu daļu. </a:t>
            </a:r>
          </a:p>
        </p:txBody>
      </p:sp>
      <p:sp>
        <p:nvSpPr>
          <p:cNvPr id="3" name="Rectangle 1">
            <a:extLst>
              <a:ext uri="{FF2B5EF4-FFF2-40B4-BE49-F238E27FC236}">
                <a16:creationId xmlns:a16="http://schemas.microsoft.com/office/drawing/2014/main" id="{1E3F4AA0-EC31-70E8-9E92-D3BD9B2AD2B5}"/>
              </a:ext>
            </a:extLst>
          </p:cNvPr>
          <p:cNvSpPr>
            <a:spLocks noChangeArrowheads="1"/>
          </p:cNvSpPr>
          <p:nvPr/>
        </p:nvSpPr>
        <p:spPr bwMode="auto">
          <a:xfrm>
            <a:off x="6003634" y="-184666"/>
            <a:ext cx="184731" cy="36933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endParaRPr kumimoji="0" lang="lv-LV" altLang="lv-LV"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C5F1B30D-0A14-8AD1-4EAB-CB827EA0AEA3}"/>
              </a:ext>
            </a:extLst>
          </p:cNvPr>
          <p:cNvSpPr>
            <a:spLocks noChangeArrowheads="1"/>
          </p:cNvSpPr>
          <p:nvPr/>
        </p:nvSpPr>
        <p:spPr bwMode="auto">
          <a:xfrm>
            <a:off x="6841834" y="336542"/>
            <a:ext cx="184731" cy="36933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endParaRPr kumimoji="0" lang="lv-LV" altLang="lv-LV"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614632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94423" y="6165850"/>
            <a:ext cx="8096221" cy="0"/>
          </a:xfrm>
          <a:prstGeom prst="line">
            <a:avLst/>
          </a:prstGeom>
          <a:ln w="9525" cap="rnd">
            <a:solidFill>
              <a:srgbClr val="F4F4F4"/>
            </a:solidFill>
            <a:prstDash val="solid"/>
            <a:headEnd type="none" w="sm" len="sm"/>
            <a:tailEnd type="none" w="sm" len="sm"/>
          </a:ln>
        </p:spPr>
        <p:txBody>
          <a:bodyPr/>
          <a:lstStyle/>
          <a:p>
            <a:pPr defTabSz="609630">
              <a:defRPr/>
            </a:pPr>
            <a:endParaRPr lang="lv-LV" sz="1200">
              <a:solidFill>
                <a:prstClr val="black"/>
              </a:solidFill>
              <a:latin typeface="Calibri"/>
            </a:endParaRPr>
          </a:p>
        </p:txBody>
      </p:sp>
      <p:sp>
        <p:nvSpPr>
          <p:cNvPr id="4" name="AutoShape 4"/>
          <p:cNvSpPr/>
          <p:nvPr/>
        </p:nvSpPr>
        <p:spPr>
          <a:xfrm>
            <a:off x="5601270" y="2311457"/>
            <a:ext cx="1633933" cy="0"/>
          </a:xfrm>
          <a:prstGeom prst="line">
            <a:avLst/>
          </a:prstGeom>
          <a:ln w="28575" cap="rnd">
            <a:solidFill>
              <a:srgbClr val="F4F4F4"/>
            </a:solidFill>
            <a:prstDash val="solid"/>
            <a:headEnd type="none" w="sm" len="sm"/>
            <a:tailEnd type="none" w="sm" len="sm"/>
          </a:ln>
        </p:spPr>
        <p:txBody>
          <a:bodyPr/>
          <a:lstStyle/>
          <a:p>
            <a:pPr defTabSz="609630">
              <a:defRPr/>
            </a:pPr>
            <a:endParaRPr lang="lv-LV" sz="1200">
              <a:solidFill>
                <a:prstClr val="black"/>
              </a:solidFill>
              <a:latin typeface="Calibri"/>
            </a:endParaRPr>
          </a:p>
        </p:txBody>
      </p:sp>
      <p:sp>
        <p:nvSpPr>
          <p:cNvPr id="5" name="TextBox 4">
            <a:extLst>
              <a:ext uri="{FF2B5EF4-FFF2-40B4-BE49-F238E27FC236}">
                <a16:creationId xmlns:a16="http://schemas.microsoft.com/office/drawing/2014/main" id="{C164F0E6-5AE3-FE04-AC15-2574F5984D08}"/>
              </a:ext>
            </a:extLst>
          </p:cNvPr>
          <p:cNvSpPr txBox="1"/>
          <p:nvPr/>
        </p:nvSpPr>
        <p:spPr>
          <a:xfrm>
            <a:off x="1486572" y="1034839"/>
            <a:ext cx="8595815" cy="646331"/>
          </a:xfrm>
          <a:prstGeom prst="rect">
            <a:avLst/>
          </a:prstGeom>
          <a:noFill/>
        </p:spPr>
        <p:txBody>
          <a:bodyPr wrap="square">
            <a:spAutoFit/>
          </a:bodyPr>
          <a:lstStyle/>
          <a:p>
            <a:pPr algn="ctr"/>
            <a:r>
              <a:rPr lang="lv-LV" sz="3600" dirty="0">
                <a:solidFill>
                  <a:srgbClr val="19486A"/>
                </a:solidFill>
                <a:latin typeface="Arial Black" panose="020B0A04020102020204" pitchFamily="34" charset="0"/>
                <a:cs typeface="Poppins Bold"/>
              </a:rPr>
              <a:t>Paldies par Jūsu uzmanību</a:t>
            </a:r>
            <a:r>
              <a:rPr lang="en-US" sz="3600" dirty="0">
                <a:solidFill>
                  <a:srgbClr val="19486A"/>
                </a:solidFill>
                <a:latin typeface="Arial Black" panose="020B0A04020102020204" pitchFamily="34" charset="0"/>
                <a:cs typeface="Poppins Bold"/>
              </a:rPr>
              <a:t>!</a:t>
            </a:r>
          </a:p>
        </p:txBody>
      </p:sp>
      <p:sp>
        <p:nvSpPr>
          <p:cNvPr id="7" name="TextBox 6">
            <a:extLst>
              <a:ext uri="{FF2B5EF4-FFF2-40B4-BE49-F238E27FC236}">
                <a16:creationId xmlns:a16="http://schemas.microsoft.com/office/drawing/2014/main" id="{64F23515-FE03-E0E9-1D7E-5265B660F901}"/>
              </a:ext>
            </a:extLst>
          </p:cNvPr>
          <p:cNvSpPr txBox="1"/>
          <p:nvPr/>
        </p:nvSpPr>
        <p:spPr>
          <a:xfrm>
            <a:off x="4299045" y="4839764"/>
            <a:ext cx="6141492" cy="830997"/>
          </a:xfrm>
          <a:prstGeom prst="rect">
            <a:avLst/>
          </a:prstGeom>
          <a:noFill/>
        </p:spPr>
        <p:txBody>
          <a:bodyPr wrap="square">
            <a:spAutoFit/>
          </a:bodyPr>
          <a:lstStyle/>
          <a:p>
            <a:pPr algn="r">
              <a:spcBef>
                <a:spcPct val="0"/>
              </a:spcBef>
            </a:pPr>
            <a:r>
              <a:rPr lang="lv-LV" altLang="lv-LV" sz="1600" dirty="0">
                <a:solidFill>
                  <a:srgbClr val="19486A"/>
                </a:solidFill>
                <a:latin typeface="Arial" panose="020B0604020202020204" pitchFamily="34" charset="0"/>
                <a:cs typeface="Arial" panose="020B0604020202020204" pitchFamily="34" charset="0"/>
              </a:rPr>
              <a:t>Zemkopības ministrijas </a:t>
            </a:r>
          </a:p>
          <a:p>
            <a:pPr algn="r">
              <a:spcBef>
                <a:spcPct val="0"/>
              </a:spcBef>
            </a:pPr>
            <a:r>
              <a:rPr lang="lv-LV" altLang="lv-LV" sz="1600" dirty="0">
                <a:solidFill>
                  <a:srgbClr val="19486A"/>
                </a:solidFill>
                <a:latin typeface="Arial" panose="020B0604020202020204" pitchFamily="34" charset="0"/>
                <a:cs typeface="Arial" panose="020B0604020202020204" pitchFamily="34" charset="0"/>
              </a:rPr>
              <a:t>Lauksaimniecības un lauku attīstības departaments</a:t>
            </a:r>
          </a:p>
          <a:p>
            <a:pPr algn="r">
              <a:spcBef>
                <a:spcPct val="0"/>
              </a:spcBef>
            </a:pPr>
            <a:r>
              <a:rPr lang="lv-LV" sz="1600" dirty="0">
                <a:solidFill>
                  <a:srgbClr val="19486A"/>
                </a:solidFill>
                <a:latin typeface="Arial" panose="020B0604020202020204" pitchFamily="34" charset="0"/>
                <a:cs typeface="Arial" panose="020B0604020202020204" pitchFamily="34" charset="0"/>
              </a:rPr>
              <a:t>Lauku attīstības un bioloģiskās lauksaimniecības atbalsta nodaļa</a:t>
            </a:r>
            <a:endParaRPr lang="lv-LV" altLang="lv-LV" sz="1600" dirty="0">
              <a:solidFill>
                <a:srgbClr val="19486A"/>
              </a:solidFill>
              <a:latin typeface="Arial" panose="020B0604020202020204" pitchFamily="34" charset="0"/>
              <a:cs typeface="Arial" panose="020B0604020202020204" pitchFamily="34" charset="0"/>
            </a:endParaRPr>
          </a:p>
        </p:txBody>
      </p:sp>
      <p:sp>
        <p:nvSpPr>
          <p:cNvPr id="11" name="Freeform 4">
            <a:extLst>
              <a:ext uri="{FF2B5EF4-FFF2-40B4-BE49-F238E27FC236}">
                <a16:creationId xmlns:a16="http://schemas.microsoft.com/office/drawing/2014/main" id="{F0BC38E2-C3B8-989B-BEAB-E90A7839B2CE}"/>
              </a:ext>
            </a:extLst>
          </p:cNvPr>
          <p:cNvSpPr/>
          <p:nvPr/>
        </p:nvSpPr>
        <p:spPr>
          <a:xfrm>
            <a:off x="4676465" y="1928715"/>
            <a:ext cx="2216031" cy="2478455"/>
          </a:xfrm>
          <a:custGeom>
            <a:avLst/>
            <a:gdLst/>
            <a:ahLst/>
            <a:cxnLst/>
            <a:rect l="l" t="t" r="r" b="b"/>
            <a:pathLst>
              <a:path w="3324046" h="3717683">
                <a:moveTo>
                  <a:pt x="0" y="0"/>
                </a:moveTo>
                <a:lnTo>
                  <a:pt x="3324046" y="0"/>
                </a:lnTo>
                <a:lnTo>
                  <a:pt x="3324046" y="3717683"/>
                </a:lnTo>
                <a:lnTo>
                  <a:pt x="0" y="3717683"/>
                </a:lnTo>
                <a:lnTo>
                  <a:pt x="0" y="0"/>
                </a:lnTo>
                <a:close/>
              </a:path>
            </a:pathLst>
          </a:custGeom>
          <a:blipFill>
            <a:blip r:embed="rId2"/>
            <a:stretch>
              <a:fillRect/>
            </a:stretch>
          </a:blipFill>
        </p:spPr>
        <p:txBody>
          <a:bodyPr/>
          <a:lstStyle/>
          <a:p>
            <a:pPr defTabSz="609630">
              <a:defRPr/>
            </a:pPr>
            <a:endParaRPr lang="lv-LV" sz="1200">
              <a:solidFill>
                <a:prstClr val="black"/>
              </a:solidFill>
              <a:latin typeface="Calibri"/>
            </a:endParaRPr>
          </a:p>
        </p:txBody>
      </p:sp>
    </p:spTree>
    <p:extLst>
      <p:ext uri="{BB962C8B-B14F-4D97-AF65-F5344CB8AC3E}">
        <p14:creationId xmlns:p14="http://schemas.microsoft.com/office/powerpoint/2010/main" val="3827045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617A29-2FD5-8A65-3C0A-5F63BFB98F29}"/>
              </a:ext>
            </a:extLst>
          </p:cNvPr>
          <p:cNvSpPr>
            <a:spLocks noGrp="1"/>
          </p:cNvSpPr>
          <p:nvPr>
            <p:ph type="title"/>
          </p:nvPr>
        </p:nvSpPr>
        <p:spPr>
          <a:xfrm>
            <a:off x="838200" y="365126"/>
            <a:ext cx="10515600" cy="486522"/>
          </a:xfrm>
        </p:spPr>
        <p:txBody>
          <a:bodyPr>
            <a:normAutofit fontScale="90000"/>
          </a:bodyPr>
          <a:lstStyle/>
          <a:p>
            <a:pPr algn="ctr"/>
            <a:r>
              <a:rPr lang="lv-LV" sz="3200" dirty="0">
                <a:solidFill>
                  <a:srgbClr val="19486A"/>
                </a:solidFill>
                <a:latin typeface="Arial Black" panose="020B0A04020102020204" pitchFamily="34" charset="0"/>
                <a:ea typeface="+mn-ea"/>
              </a:rPr>
              <a:t>Būtiskākie grozījumi un to piemērošana (I)</a:t>
            </a:r>
          </a:p>
        </p:txBody>
      </p:sp>
      <p:sp>
        <p:nvSpPr>
          <p:cNvPr id="3" name="Content Placeholder 2">
            <a:extLst>
              <a:ext uri="{FF2B5EF4-FFF2-40B4-BE49-F238E27FC236}">
                <a16:creationId xmlns:a16="http://schemas.microsoft.com/office/drawing/2014/main" id="{2F423B29-F9C0-AF87-585F-169324A41F16}"/>
              </a:ext>
            </a:extLst>
          </p:cNvPr>
          <p:cNvSpPr>
            <a:spLocks noGrp="1"/>
          </p:cNvSpPr>
          <p:nvPr>
            <p:ph idx="1"/>
          </p:nvPr>
        </p:nvSpPr>
        <p:spPr>
          <a:xfrm>
            <a:off x="600635" y="1021977"/>
            <a:ext cx="11062447" cy="5629836"/>
          </a:xfrm>
        </p:spPr>
        <p:txBody>
          <a:bodyPr>
            <a:normAutofit/>
          </a:bodyPr>
          <a:lstStyle/>
          <a:p>
            <a:pPr marL="0" indent="0" algn="just">
              <a:buNone/>
            </a:pPr>
            <a:r>
              <a:rPr lang="lv-LV" sz="1900" b="1" dirty="0">
                <a:latin typeface="Arial" panose="020B0604020202020204" pitchFamily="34" charset="0"/>
                <a:cs typeface="Arial" panose="020B0604020202020204" pitchFamily="34" charset="0"/>
              </a:rPr>
              <a:t>Izsludinātām kārtām (ja vien stratēģijā/sludinājumā nav ierobežojumu) attieksies:</a:t>
            </a:r>
          </a:p>
          <a:p>
            <a:pPr algn="just"/>
            <a:r>
              <a:rPr lang="lv-LV" sz="1900" dirty="0">
                <a:latin typeface="Arial" panose="020B0604020202020204" pitchFamily="34" charset="0"/>
                <a:cs typeface="Arial" panose="020B0604020202020204" pitchFamily="34" charset="0"/>
              </a:rPr>
              <a:t>Uzņēmēji ar apgrozījumu līdz 350 000EUR (iepriekš 150 000EUR) – (aicinām VRG izvērtēt stratēģijā noteikto </a:t>
            </a:r>
            <a:r>
              <a:rPr lang="lv-LV" sz="1900" dirty="0" err="1">
                <a:latin typeface="Arial" panose="020B0604020202020204" pitchFamily="34" charset="0"/>
                <a:cs typeface="Arial" panose="020B0604020202020204" pitchFamily="34" charset="0"/>
              </a:rPr>
              <a:t>max</a:t>
            </a:r>
            <a:r>
              <a:rPr lang="lv-LV" sz="1900" dirty="0">
                <a:latin typeface="Arial" panose="020B0604020202020204" pitchFamily="34" charset="0"/>
                <a:cs typeface="Arial" panose="020B0604020202020204" pitchFamily="34" charset="0"/>
              </a:rPr>
              <a:t> </a:t>
            </a:r>
            <a:r>
              <a:rPr lang="lv-LV" sz="1900" dirty="0" err="1">
                <a:latin typeface="Arial" panose="020B0604020202020204" pitchFamily="34" charset="0"/>
                <a:cs typeface="Arial" panose="020B0604020202020204" pitchFamily="34" charset="0"/>
              </a:rPr>
              <a:t>attiec.izmaksu</a:t>
            </a:r>
            <a:r>
              <a:rPr lang="lv-LV" sz="1900" dirty="0">
                <a:latin typeface="Arial" panose="020B0604020202020204" pitchFamily="34" charset="0"/>
                <a:cs typeface="Arial" panose="020B0604020202020204" pitchFamily="34" charset="0"/>
              </a:rPr>
              <a:t> summu projektam, vai tā ir atbilstoša, ja vēlas atbalstīt lielākus uzņēmējus);</a:t>
            </a:r>
          </a:p>
          <a:p>
            <a:pPr algn="just"/>
            <a:r>
              <a:rPr lang="lv-LV" sz="1900" dirty="0">
                <a:latin typeface="Arial" panose="020B0604020202020204" pitchFamily="34" charset="0"/>
                <a:cs typeface="Arial" panose="020B0604020202020204" pitchFamily="34" charset="0"/>
              </a:rPr>
              <a:t>Iesniedzamie dokumenti (būvdarbiem bez BIS nav jāsniedz izziņa no Būvvaldes, samazināts par nekustamo īpašumu nomas/saskaņojumu līgumu termiņš, nav jāsniedz Vides dienesta izziņa).</a:t>
            </a:r>
          </a:p>
          <a:p>
            <a:pPr algn="just"/>
            <a:r>
              <a:rPr lang="lv-LV" sz="1900" dirty="0">
                <a:latin typeface="Arial" panose="020B0604020202020204" pitchFamily="34" charset="0"/>
                <a:cs typeface="Arial" panose="020B0604020202020204" pitchFamily="34" charset="0"/>
              </a:rPr>
              <a:t>Valsts atbalstam noteiktais izņēmums, uz kuriem pretendentiem neattiecas valsts atbalsta regulējums – REL un BDR,NOD ar sabiedriskā labuma organizācijas statusu.</a:t>
            </a:r>
          </a:p>
          <a:p>
            <a:pPr algn="just"/>
            <a:r>
              <a:rPr lang="lv-LV" sz="1900" dirty="0">
                <a:latin typeface="Arial" panose="020B0604020202020204" pitchFamily="34" charset="0"/>
                <a:cs typeface="Arial" panose="020B0604020202020204" pitchFamily="34" charset="0"/>
              </a:rPr>
              <a:t>«Jauniešu iniciatīvas» - darbības var īstenot ārpus stratēģijas īstenošanas teritorijas. Nosacījums par pieredzi atbalsta pretendentiem būs obligāts uz jaunām projektu pieņemšanas kārtām.</a:t>
            </a:r>
          </a:p>
          <a:p>
            <a:pPr algn="just"/>
            <a:r>
              <a:rPr lang="lv-LV" sz="1900" dirty="0">
                <a:latin typeface="Arial" panose="020B0604020202020204" pitchFamily="34" charset="0"/>
                <a:cs typeface="Arial" panose="020B0604020202020204" pitchFamily="34" charset="0"/>
              </a:rPr>
              <a:t>Uzraudzības periodā nebūs jāsniedz pārskats par saimniecisko darbības rādītājiem.</a:t>
            </a:r>
          </a:p>
          <a:p>
            <a:pPr algn="just"/>
            <a:r>
              <a:rPr lang="lv-LV" sz="1900" dirty="0">
                <a:latin typeface="Arial" panose="020B0604020202020204" pitchFamily="34" charset="0"/>
                <a:cs typeface="Arial" panose="020B0604020202020204" pitchFamily="34" charset="0"/>
              </a:rPr>
              <a:t>Projekta uzsākšanas nosacījumi.</a:t>
            </a:r>
          </a:p>
          <a:p>
            <a:pPr algn="just"/>
            <a:r>
              <a:rPr lang="lv-LV" sz="1900" dirty="0">
                <a:latin typeface="Arial" panose="020B0604020202020204" pitchFamily="34" charset="0"/>
                <a:cs typeface="Arial" panose="020B0604020202020204" pitchFamily="34" charset="0"/>
              </a:rPr>
              <a:t>«Lauku biļete» - saskaņā ar stratēģiju un metodikā noteikto kārtību - īstenošana līdz 36 mēnešiem, saimnieciskās darbības rezultātu noteikšana (apgrozījums un vēl viens rādītājs) un sasniegšana līdz pēdējam MP, nav uzraudzība.</a:t>
            </a:r>
          </a:p>
        </p:txBody>
      </p:sp>
    </p:spTree>
    <p:extLst>
      <p:ext uri="{BB962C8B-B14F-4D97-AF65-F5344CB8AC3E}">
        <p14:creationId xmlns:p14="http://schemas.microsoft.com/office/powerpoint/2010/main" val="8500253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4A8C6-7D69-2C4F-9078-47E731E1F77A}"/>
              </a:ext>
            </a:extLst>
          </p:cNvPr>
          <p:cNvSpPr>
            <a:spLocks noGrp="1"/>
          </p:cNvSpPr>
          <p:nvPr>
            <p:ph type="title"/>
          </p:nvPr>
        </p:nvSpPr>
        <p:spPr>
          <a:xfrm>
            <a:off x="838200" y="365126"/>
            <a:ext cx="10515600" cy="764428"/>
          </a:xfrm>
        </p:spPr>
        <p:txBody>
          <a:bodyPr>
            <a:normAutofit/>
          </a:bodyPr>
          <a:lstStyle/>
          <a:p>
            <a:pPr algn="ctr"/>
            <a:r>
              <a:rPr lang="lv-LV" sz="2400" dirty="0">
                <a:solidFill>
                  <a:srgbClr val="19486A"/>
                </a:solidFill>
                <a:latin typeface="Arial Black" panose="020B0A04020102020204" pitchFamily="34" charset="0"/>
              </a:rPr>
              <a:t>Būtiskākie grozījumi un to piemērošana (II)</a:t>
            </a:r>
            <a:endParaRPr lang="lv-LV" sz="2400" dirty="0"/>
          </a:p>
        </p:txBody>
      </p:sp>
      <p:sp>
        <p:nvSpPr>
          <p:cNvPr id="3" name="Content Placeholder 2">
            <a:extLst>
              <a:ext uri="{FF2B5EF4-FFF2-40B4-BE49-F238E27FC236}">
                <a16:creationId xmlns:a16="http://schemas.microsoft.com/office/drawing/2014/main" id="{507A331A-15F1-D7A8-7132-F24829420D93}"/>
              </a:ext>
            </a:extLst>
          </p:cNvPr>
          <p:cNvSpPr>
            <a:spLocks noGrp="1"/>
          </p:cNvSpPr>
          <p:nvPr>
            <p:ph idx="1"/>
          </p:nvPr>
        </p:nvSpPr>
        <p:spPr>
          <a:xfrm>
            <a:off x="838200" y="1287742"/>
            <a:ext cx="10027024" cy="5113058"/>
          </a:xfrm>
        </p:spPr>
        <p:txBody>
          <a:bodyPr>
            <a:normAutofit fontScale="77500" lnSpcReduction="20000"/>
          </a:bodyPr>
          <a:lstStyle/>
          <a:p>
            <a:pPr marL="0" indent="0" algn="just">
              <a:buNone/>
            </a:pPr>
            <a:r>
              <a:rPr lang="lv-LV" sz="2200" b="1" dirty="0">
                <a:latin typeface="Arial" panose="020B0604020202020204" pitchFamily="34" charset="0"/>
                <a:cs typeface="Arial" panose="020B0604020202020204" pitchFamily="34" charset="0"/>
              </a:rPr>
              <a:t>Sākot ar jaunām projektu pieņemšanas kārtām (pēc projekta veidlapas izmaiņām):</a:t>
            </a:r>
          </a:p>
          <a:p>
            <a:pPr marL="0" indent="0" algn="just">
              <a:buNone/>
            </a:pPr>
            <a:endParaRPr lang="lv-LV" sz="1300" b="1" dirty="0">
              <a:latin typeface="Arial" panose="020B0604020202020204" pitchFamily="34" charset="0"/>
              <a:cs typeface="Arial" panose="020B0604020202020204" pitchFamily="34" charset="0"/>
            </a:endParaRPr>
          </a:p>
          <a:p>
            <a:pPr algn="just">
              <a:lnSpc>
                <a:spcPct val="120000"/>
              </a:lnSpc>
            </a:pPr>
            <a:r>
              <a:rPr lang="lv-LV" sz="2200" dirty="0">
                <a:latin typeface="Arial" panose="020B0604020202020204" pitchFamily="34" charset="0"/>
                <a:cs typeface="Arial" panose="020B0604020202020204" pitchFamily="34" charset="0"/>
              </a:rPr>
              <a:t>Vienkāršoto izmaksu metodiku «Lauku biļete» un «Jauniešu iniciatīvas» nosacījumi ir integrēti noteikumos. Metodikas uz jaunām projektu pieņemšanas kārtām pretendentiem vairs netiks piemērotas. </a:t>
            </a:r>
          </a:p>
          <a:p>
            <a:pPr algn="just"/>
            <a:endParaRPr lang="lv-LV" sz="1000" dirty="0">
              <a:latin typeface="Arial" panose="020B0604020202020204" pitchFamily="34" charset="0"/>
              <a:cs typeface="Arial" panose="020B0604020202020204" pitchFamily="34" charset="0"/>
            </a:endParaRPr>
          </a:p>
          <a:p>
            <a:pPr algn="just">
              <a:lnSpc>
                <a:spcPct val="120000"/>
              </a:lnSpc>
            </a:pPr>
            <a:r>
              <a:rPr lang="lv-LV" sz="2200" dirty="0">
                <a:latin typeface="Arial" panose="020B0604020202020204" pitchFamily="34" charset="0"/>
                <a:cs typeface="Arial" panose="020B0604020202020204" pitchFamily="34" charset="0"/>
              </a:rPr>
              <a:t>Projektiem ar attiecināmo izmaksu summu līdz 15 000EUR abās aktivitātēs atbalsts tiks piešķirts kā fiksētās summas maksājums ar budžeta aprēķina metodi («Budžeta projekts») (9.</a:t>
            </a:r>
            <a:r>
              <a:rPr lang="lv-LV" sz="2200" baseline="30000" dirty="0">
                <a:latin typeface="Arial" panose="020B0604020202020204" pitchFamily="34" charset="0"/>
                <a:cs typeface="Arial" panose="020B0604020202020204" pitchFamily="34" charset="0"/>
              </a:rPr>
              <a:t>1</a:t>
            </a:r>
            <a:r>
              <a:rPr lang="lv-LV" sz="2200" dirty="0">
                <a:latin typeface="Arial" panose="020B0604020202020204" pitchFamily="34" charset="0"/>
                <a:cs typeface="Arial" panose="020B0604020202020204" pitchFamily="34" charset="0"/>
              </a:rPr>
              <a:t>).</a:t>
            </a:r>
          </a:p>
          <a:p>
            <a:pPr algn="just"/>
            <a:endParaRPr lang="lv-LV" sz="1000" dirty="0">
              <a:latin typeface="Arial" panose="020B0604020202020204" pitchFamily="34" charset="0"/>
              <a:cs typeface="Arial" panose="020B0604020202020204" pitchFamily="34" charset="0"/>
            </a:endParaRPr>
          </a:p>
          <a:p>
            <a:pPr algn="just">
              <a:lnSpc>
                <a:spcPct val="120000"/>
              </a:lnSpc>
            </a:pPr>
            <a:r>
              <a:rPr lang="lv-LV" sz="2200" dirty="0">
                <a:latin typeface="Arial" panose="020B0604020202020204" pitchFamily="34" charset="0"/>
                <a:cs typeface="Arial" panose="020B0604020202020204" pitchFamily="34" charset="0"/>
              </a:rPr>
              <a:t>Lauku teritorijā saglabājas  «Lauku biļete», arī esošiem uzņēmējiem ar apgrozījumu līdz 15 000EUR, ja to paredz stratēģija. Paplašinātas attiecināmās darbības (10.2.p.minētās) un izmaksas (būvniecība). Projekta īstenošanas ilgums kā visiem projektiem un noteikts uzraudzības periods, varēs izvēlēties noteikt starprezultātus.</a:t>
            </a:r>
          </a:p>
          <a:p>
            <a:pPr algn="just"/>
            <a:endParaRPr lang="lv-LV" sz="900" dirty="0">
              <a:latin typeface="Arial" panose="020B0604020202020204" pitchFamily="34" charset="0"/>
              <a:cs typeface="Arial" panose="020B0604020202020204" pitchFamily="34" charset="0"/>
            </a:endParaRPr>
          </a:p>
          <a:p>
            <a:pPr algn="just">
              <a:lnSpc>
                <a:spcPct val="120000"/>
              </a:lnSpc>
            </a:pPr>
            <a:r>
              <a:rPr lang="lv-LV" sz="2200" dirty="0">
                <a:latin typeface="Arial" panose="020B0604020202020204" pitchFamily="34" charset="0"/>
                <a:cs typeface="Arial" panose="020B0604020202020204" pitchFamily="34" charset="0"/>
              </a:rPr>
              <a:t>Lauksaimniecības produktu pārstrādes tehnikas un iekārtu iegādei tikt piemērots Tehnikas un iekārtas katalogs.</a:t>
            </a:r>
          </a:p>
        </p:txBody>
      </p:sp>
    </p:spTree>
    <p:extLst>
      <p:ext uri="{BB962C8B-B14F-4D97-AF65-F5344CB8AC3E}">
        <p14:creationId xmlns:p14="http://schemas.microsoft.com/office/powerpoint/2010/main" val="10816385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E35FD7-C480-42B0-B1F4-A01EF26B0D5F}"/>
              </a:ext>
            </a:extLst>
          </p:cNvPr>
          <p:cNvSpPr>
            <a:spLocks noGrp="1"/>
          </p:cNvSpPr>
          <p:nvPr>
            <p:ph type="title"/>
          </p:nvPr>
        </p:nvSpPr>
        <p:spPr>
          <a:xfrm>
            <a:off x="1116495" y="204996"/>
            <a:ext cx="10515600" cy="856357"/>
          </a:xfrm>
        </p:spPr>
        <p:txBody>
          <a:bodyPr>
            <a:normAutofit/>
          </a:bodyPr>
          <a:lstStyle/>
          <a:p>
            <a:pPr algn="ctr"/>
            <a:r>
              <a:rPr lang="lv-LV" sz="2400" dirty="0">
                <a:solidFill>
                  <a:srgbClr val="19486A"/>
                </a:solidFill>
                <a:latin typeface="Arial Black" panose="020B0A04020102020204" pitchFamily="34" charset="0"/>
                <a:ea typeface="+mn-ea"/>
              </a:rPr>
              <a:t>Vispārīgie nosacījumi</a:t>
            </a:r>
          </a:p>
        </p:txBody>
      </p:sp>
      <p:sp>
        <p:nvSpPr>
          <p:cNvPr id="7" name="TextBox 6">
            <a:extLst>
              <a:ext uri="{FF2B5EF4-FFF2-40B4-BE49-F238E27FC236}">
                <a16:creationId xmlns:a16="http://schemas.microsoft.com/office/drawing/2014/main" id="{06981583-21C2-D95C-7DE4-D90B2F7AE8AD}"/>
              </a:ext>
            </a:extLst>
          </p:cNvPr>
          <p:cNvSpPr txBox="1"/>
          <p:nvPr/>
        </p:nvSpPr>
        <p:spPr>
          <a:xfrm>
            <a:off x="130036" y="931068"/>
            <a:ext cx="11502059" cy="5293757"/>
          </a:xfrm>
          <a:prstGeom prst="rect">
            <a:avLst/>
          </a:prstGeom>
          <a:noFill/>
        </p:spPr>
        <p:txBody>
          <a:bodyPr wrap="square">
            <a:spAutoFit/>
          </a:bodyPr>
          <a:lstStyle/>
          <a:p>
            <a:pPr marL="447675" marR="0" lvl="2" indent="0" algn="just" defTabSz="914400" rtl="0" eaLnBrk="0" fontAlgn="base" latinLnBrk="0" hangingPunct="0">
              <a:lnSpc>
                <a:spcPct val="100000"/>
              </a:lnSpc>
              <a:spcBef>
                <a:spcPct val="0"/>
              </a:spcBef>
              <a:spcAft>
                <a:spcPct val="0"/>
              </a:spcAft>
              <a:buClrTx/>
              <a:buSzTx/>
              <a:buNone/>
              <a:tabLst/>
            </a:pPr>
            <a:r>
              <a:rPr kumimoji="0" lang="lv-LV" altLang="lv-LV" sz="1600" b="0"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rPr>
              <a:t>2.3.2. </a:t>
            </a:r>
            <a:r>
              <a:rPr kumimoji="0" lang="lv-LV" altLang="lv-LV" sz="1600" b="0" i="0" u="none" strike="noStrike" cap="none" normalizeH="0" baseline="0" dirty="0">
                <a:ln>
                  <a:noFill/>
                </a:ln>
                <a:solidFill>
                  <a:schemeClr val="bg2">
                    <a:lumMod val="50000"/>
                  </a:schemeClr>
                </a:solidFill>
                <a:effectLst/>
                <a:latin typeface="Arial" panose="020B0604020202020204" pitchFamily="34" charset="0"/>
                <a:ea typeface="Times New Roman" panose="02020603050405020304" pitchFamily="18" charset="0"/>
              </a:rPr>
              <a:t>šo noteikumu 2.3.1., 11.1.1., 11.2.1. un 11.2.2. apakšpunktā minētie atbalsta pretendenti kopīgas darbības īstenošanai, kura ir saistīta ar sabiedriskajām attiecībām vai </a:t>
            </a:r>
            <a:r>
              <a:rPr kumimoji="0" lang="lv-LV" altLang="lv-LV" sz="1600" b="1" i="0" u="none" strike="noStrike" cap="none" normalizeH="0" baseline="0" dirty="0">
                <a:ln>
                  <a:noFill/>
                </a:ln>
                <a:effectLst/>
                <a:latin typeface="Arial" panose="020B0604020202020204" pitchFamily="34" charset="0"/>
                <a:ea typeface="Times New Roman" panose="02020603050405020304" pitchFamily="18" charset="0"/>
              </a:rPr>
              <a:t>digitālo risinājumu vai </a:t>
            </a:r>
            <a:r>
              <a:rPr lang="lv-LV" altLang="lv-LV" sz="1600" u="sng" dirty="0">
                <a:solidFill>
                  <a:srgbClr val="008080"/>
                </a:solidFill>
                <a:latin typeface="Arial" panose="020B0604020202020204" pitchFamily="34" charset="0"/>
              </a:rPr>
              <a:t>ar to saistītu </a:t>
            </a:r>
            <a:r>
              <a:rPr kumimoji="0" lang="lv-LV" altLang="lv-LV" sz="1600" b="1" i="0" u="none" strike="noStrike" cap="none" normalizeH="0" baseline="0" dirty="0">
                <a:ln>
                  <a:noFill/>
                </a:ln>
                <a:effectLst/>
                <a:latin typeface="Arial" panose="020B0604020202020204" pitchFamily="34" charset="0"/>
                <a:ea typeface="Times New Roman" panose="02020603050405020304" pitchFamily="18" charset="0"/>
              </a:rPr>
              <a:t>pakalpojumu izveidi</a:t>
            </a:r>
            <a:r>
              <a:rPr kumimoji="0" lang="lv-LV" altLang="lv-LV" sz="1600" b="0" i="0" u="none" strike="noStrike" cap="none" normalizeH="0" baseline="0" dirty="0">
                <a:ln>
                  <a:noFill/>
                </a:ln>
                <a:solidFill>
                  <a:schemeClr val="bg2">
                    <a:lumMod val="50000"/>
                  </a:schemeClr>
                </a:solidFill>
                <a:effectLst/>
                <a:latin typeface="Arial" panose="020B0604020202020204" pitchFamily="34" charset="0"/>
                <a:ea typeface="Times New Roman" panose="02020603050405020304" pitchFamily="18" charset="0"/>
              </a:rPr>
              <a:t>, un par kuru starp kopprojekta dalībniekiem projekta iesniegšanas brīdī ir noslēgts sadarbības līgums. Kopprojektu īsteno vismaz divi dalībnieki, kas nav laulātie vai pirmās pakāpes radinieki;</a:t>
            </a:r>
          </a:p>
          <a:p>
            <a:pPr marL="447675" marR="0" lvl="2" indent="0" algn="just" defTabSz="914400" rtl="0" eaLnBrk="0" fontAlgn="base" latinLnBrk="0" hangingPunct="0">
              <a:lnSpc>
                <a:spcPct val="100000"/>
              </a:lnSpc>
              <a:spcBef>
                <a:spcPct val="0"/>
              </a:spcBef>
              <a:spcAft>
                <a:spcPct val="0"/>
              </a:spcAft>
              <a:buClrTx/>
              <a:buSzTx/>
              <a:buNone/>
              <a:tabLst/>
            </a:pPr>
            <a:endParaRPr lang="lv-LV" altLang="lv-LV" sz="1600" dirty="0">
              <a:solidFill>
                <a:schemeClr val="bg2">
                  <a:lumMod val="50000"/>
                </a:schemeClr>
              </a:solidFill>
              <a:latin typeface="Arial" panose="020B0604020202020204" pitchFamily="34" charset="0"/>
            </a:endParaRPr>
          </a:p>
          <a:p>
            <a:pPr marL="447675" lvl="2" algn="just" eaLnBrk="0" fontAlgn="base" hangingPunct="0">
              <a:spcBef>
                <a:spcPct val="0"/>
              </a:spcBef>
              <a:spcAft>
                <a:spcPct val="0"/>
              </a:spcAft>
            </a:pPr>
            <a:r>
              <a:rPr kumimoji="0" lang="lv-LV" altLang="lv-LV" sz="1600" b="0"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rPr>
              <a:t>2.3.3. </a:t>
            </a:r>
            <a:r>
              <a:rPr kumimoji="0" lang="lv-LV" altLang="lv-LV" sz="1600" b="1"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rPr>
              <a:t>pašvaldība</a:t>
            </a:r>
            <a:r>
              <a:rPr kumimoji="0" lang="lv-LV" altLang="lv-LV" sz="1600" b="0"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rPr>
              <a:t> </a:t>
            </a:r>
            <a:r>
              <a:rPr lang="lv-LV" altLang="lv-LV" sz="1600" dirty="0">
                <a:solidFill>
                  <a:schemeClr val="bg1">
                    <a:lumMod val="50000"/>
                  </a:schemeClr>
                </a:solidFill>
                <a:latin typeface="Arial" panose="020B0604020202020204" pitchFamily="34" charset="0"/>
                <a:ea typeface="Times New Roman" panose="02020603050405020304" pitchFamily="18" charset="0"/>
              </a:rPr>
              <a:t>tās īpašumā vai valdījumā esošas infrastruktūras izveidei, kā arī jaunu pamatlīdzekļu iegādei un uzstādīšanai kopīgi ar </a:t>
            </a:r>
            <a:r>
              <a:rPr kumimoji="0" lang="lv-LV" altLang="lv-LV" sz="1600" b="0" i="0" u="none" strike="sngStrike" cap="none" normalizeH="0" baseline="0" dirty="0">
                <a:ln>
                  <a:noFill/>
                </a:ln>
                <a:effectLst/>
                <a:latin typeface="Arial" panose="020B0604020202020204" pitchFamily="34" charset="0"/>
                <a:ea typeface="Times New Roman" panose="02020603050405020304" pitchFamily="18" charset="0"/>
              </a:rPr>
              <a:t>fiziskajām un juridiskajām personām, kas veic saimniecisko darbību </a:t>
            </a:r>
            <a:r>
              <a:rPr kumimoji="0" lang="lv-LV" altLang="lv-LV" sz="1600" i="0" u="sng" strike="noStrike" cap="none" normalizeH="0" baseline="0" dirty="0">
                <a:ln>
                  <a:noFill/>
                </a:ln>
                <a:solidFill>
                  <a:srgbClr val="008080"/>
                </a:solidFill>
                <a:effectLst/>
                <a:latin typeface="Arial" panose="020B0604020202020204" pitchFamily="34" charset="0"/>
                <a:ea typeface="Times New Roman" panose="02020603050405020304" pitchFamily="18" charset="0"/>
              </a:rPr>
              <a:t>šo noteikumu 2.3.1., 11.1.1. un 11.2.1. apakšpunktā minētiem atbalsta pretendentiem</a:t>
            </a:r>
            <a:r>
              <a:rPr kumimoji="0" lang="lv-LV" altLang="lv-LV" sz="1600" b="1"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rPr>
              <a:t>,</a:t>
            </a:r>
            <a:r>
              <a:rPr kumimoji="0" lang="lv-LV" altLang="lv-LV" sz="1600" b="0"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rPr>
              <a:t> </a:t>
            </a:r>
            <a:r>
              <a:rPr kumimoji="0" lang="lv-LV" altLang="lv-LV" sz="1600" b="0" i="0" u="none" strike="noStrike" cap="none" normalizeH="0" baseline="0" dirty="0">
                <a:ln>
                  <a:noFill/>
                </a:ln>
                <a:solidFill>
                  <a:schemeClr val="bg1">
                    <a:lumMod val="50000"/>
                  </a:schemeClr>
                </a:solidFill>
                <a:effectLst/>
                <a:latin typeface="Arial" panose="020B0604020202020204" pitchFamily="34" charset="0"/>
                <a:ea typeface="Times New Roman" panose="02020603050405020304" pitchFamily="18" charset="0"/>
              </a:rPr>
              <a:t>ja starp kopprojekta dalībniekiem ir noslēgts sadarbības līgums un projektu īsteno lauku teritorijā;</a:t>
            </a:r>
            <a:r>
              <a:rPr lang="lv-LV" altLang="lv-LV" sz="1600" dirty="0">
                <a:solidFill>
                  <a:srgbClr val="525252"/>
                </a:solidFill>
                <a:latin typeface="Verdana" panose="020B0604030504040204" pitchFamily="34" charset="0"/>
              </a:rPr>
              <a:t> </a:t>
            </a:r>
          </a:p>
          <a:p>
            <a:pPr marL="447675" lvl="2" algn="just" eaLnBrk="0" fontAlgn="base" hangingPunct="0">
              <a:spcBef>
                <a:spcPct val="0"/>
              </a:spcBef>
              <a:spcAft>
                <a:spcPct val="0"/>
              </a:spcAft>
            </a:pPr>
            <a:endParaRPr lang="lv-LV" altLang="lv-LV" sz="1600" dirty="0">
              <a:solidFill>
                <a:srgbClr val="525252"/>
              </a:solidFill>
              <a:latin typeface="Verdana" panose="020B0604030504040204" pitchFamily="34" charset="0"/>
            </a:endParaRPr>
          </a:p>
          <a:p>
            <a:pPr marL="447675" lvl="2" algn="just" eaLnBrk="0" fontAlgn="base" hangingPunct="0">
              <a:spcBef>
                <a:spcPct val="0"/>
              </a:spcBef>
              <a:spcAft>
                <a:spcPct val="0"/>
              </a:spcAft>
            </a:pPr>
            <a:r>
              <a:rPr kumimoji="0" lang="lv-LV" altLang="lv-LV" sz="1600" i="0" u="sng" strike="noStrike" cap="none" normalizeH="0" baseline="0" dirty="0">
                <a:ln>
                  <a:noFill/>
                </a:ln>
                <a:solidFill>
                  <a:srgbClr val="008080"/>
                </a:solidFill>
                <a:effectLst/>
                <a:latin typeface="Arial" panose="020B0604020202020204" pitchFamily="34" charset="0"/>
                <a:ea typeface="Times New Roman" panose="02020603050405020304" pitchFamily="18" charset="0"/>
              </a:rPr>
              <a:t>6.</a:t>
            </a:r>
            <a:r>
              <a:rPr kumimoji="0" lang="lv-LV" altLang="lv-LV" sz="1600" i="0" u="sng" strike="noStrike" cap="none" normalizeH="0" baseline="30000" dirty="0">
                <a:ln>
                  <a:noFill/>
                </a:ln>
                <a:solidFill>
                  <a:srgbClr val="008080"/>
                </a:solidFill>
                <a:effectLst/>
                <a:latin typeface="Arial" panose="020B0604020202020204" pitchFamily="34" charset="0"/>
                <a:ea typeface="Times New Roman" panose="02020603050405020304" pitchFamily="18" charset="0"/>
              </a:rPr>
              <a:t>1</a:t>
            </a:r>
            <a:r>
              <a:rPr kumimoji="0" lang="lv-LV" altLang="lv-LV" sz="1600" i="0" u="sng" strike="noStrike" cap="none" normalizeH="0" baseline="0" dirty="0">
                <a:ln>
                  <a:noFill/>
                </a:ln>
                <a:solidFill>
                  <a:srgbClr val="008080"/>
                </a:solidFill>
                <a:effectLst/>
                <a:latin typeface="Arial" panose="020B0604020202020204" pitchFamily="34" charset="0"/>
                <a:ea typeface="Times New Roman" panose="02020603050405020304" pitchFamily="18" charset="0"/>
              </a:rPr>
              <a:t> Saistītās personas intervencē vērtē saskaņā ar normatīvajiem aktiem par valsts un Eiropas Savienības atbalsta piešķiršanu, </a:t>
            </a:r>
            <a:r>
              <a:rPr lang="lv-LV" altLang="lv-LV" sz="1600" u="sng" dirty="0">
                <a:solidFill>
                  <a:srgbClr val="008080"/>
                </a:solidFill>
                <a:latin typeface="Arial" panose="020B0604020202020204" pitchFamily="34" charset="0"/>
              </a:rPr>
              <a:t>administrēšanu un uzraudzību lauku un zivsaimniecības attīstībai. </a:t>
            </a:r>
            <a:r>
              <a:rPr lang="lv-LV" altLang="lv-LV" sz="1600" b="1" u="sng" dirty="0">
                <a:solidFill>
                  <a:srgbClr val="008080"/>
                </a:solidFill>
                <a:latin typeface="Arial" panose="020B0604020202020204" pitchFamily="34" charset="0"/>
              </a:rPr>
              <a:t>(2.4.apakšpunktā minētā definīcija saglabājas).</a:t>
            </a:r>
          </a:p>
          <a:p>
            <a:pPr marL="447675" lvl="2" algn="just" eaLnBrk="0" fontAlgn="base" hangingPunct="0">
              <a:spcBef>
                <a:spcPct val="0"/>
              </a:spcBef>
              <a:spcAft>
                <a:spcPct val="0"/>
              </a:spcAft>
            </a:pPr>
            <a:endParaRPr lang="lv-LV" altLang="lv-LV" sz="1600" b="1" u="sng" dirty="0">
              <a:solidFill>
                <a:srgbClr val="008080"/>
              </a:solidFill>
              <a:latin typeface="Arial" panose="020B0604020202020204" pitchFamily="34" charset="0"/>
            </a:endParaRPr>
          </a:p>
          <a:p>
            <a:pPr marL="447675" lvl="2" algn="just" eaLnBrk="0" fontAlgn="base" hangingPunct="0">
              <a:spcBef>
                <a:spcPct val="0"/>
              </a:spcBef>
              <a:spcAft>
                <a:spcPct val="0"/>
              </a:spcAft>
            </a:pPr>
            <a:r>
              <a:rPr lang="lv-LV" altLang="lv-LV" sz="1600" b="1" u="sng" dirty="0">
                <a:solidFill>
                  <a:schemeClr val="bg2">
                    <a:lumMod val="25000"/>
                  </a:schemeClr>
                </a:solidFill>
                <a:latin typeface="Arial" panose="020B0604020202020204" pitchFamily="34" charset="0"/>
                <a:cs typeface="Arial" panose="020B0604020202020204" pitchFamily="34" charset="0"/>
              </a:rPr>
              <a:t>MKN 07.03.2023. Nr.113 (</a:t>
            </a:r>
            <a:r>
              <a:rPr lang="lv-LV" altLang="lv-LV" sz="1600" b="1" u="sng" dirty="0" err="1">
                <a:solidFill>
                  <a:schemeClr val="bg2">
                    <a:lumMod val="25000"/>
                  </a:schemeClr>
                </a:solidFill>
                <a:latin typeface="Arial" panose="020B0604020202020204" pitchFamily="34" charset="0"/>
                <a:cs typeface="Arial" panose="020B0604020202020204" pitchFamily="34" charset="0"/>
              </a:rPr>
              <a:t>virsnoteikumi</a:t>
            </a:r>
            <a:r>
              <a:rPr lang="lv-LV" altLang="lv-LV" sz="1600" b="1" u="sng" dirty="0">
                <a:solidFill>
                  <a:schemeClr val="bg2">
                    <a:lumMod val="25000"/>
                  </a:schemeClr>
                </a:solidFill>
                <a:latin typeface="Arial" panose="020B0604020202020204" pitchFamily="34" charset="0"/>
                <a:cs typeface="Arial" panose="020B0604020202020204" pitchFamily="34" charset="0"/>
              </a:rPr>
              <a:t>) 66.p.</a:t>
            </a:r>
          </a:p>
          <a:p>
            <a:pPr marL="180975" algn="just"/>
            <a:r>
              <a:rPr lang="lv-LV" sz="1400" dirty="0">
                <a:solidFill>
                  <a:schemeClr val="bg2">
                    <a:lumMod val="25000"/>
                  </a:schemeClr>
                </a:solidFill>
                <a:latin typeface="Arial" panose="020B0604020202020204" pitchFamily="34" charset="0"/>
                <a:cs typeface="Arial" panose="020B0604020202020204" pitchFamily="34" charset="0"/>
              </a:rPr>
              <a:t>66. Papildus šo noteikumu </a:t>
            </a:r>
            <a:r>
              <a:rPr lang="lv-LV" sz="1400" dirty="0">
                <a:solidFill>
                  <a:schemeClr val="bg2">
                    <a:lumMod val="25000"/>
                  </a:schemeClr>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2.2.</a:t>
            </a:r>
            <a:r>
              <a:rPr lang="lv-LV" sz="1400" dirty="0">
                <a:solidFill>
                  <a:schemeClr val="bg2">
                    <a:lumMod val="25000"/>
                  </a:schemeClr>
                </a:solidFill>
                <a:latin typeface="Arial" panose="020B0604020202020204" pitchFamily="34" charset="0"/>
                <a:cs typeface="Arial" panose="020B0604020202020204" pitchFamily="34" charset="0"/>
              </a:rPr>
              <a:t> apakšpunktā un </a:t>
            </a:r>
            <a:r>
              <a:rPr lang="lv-LV" sz="1400" dirty="0">
                <a:solidFill>
                  <a:schemeClr val="bg2">
                    <a:lumMod val="25000"/>
                  </a:schemeClr>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65.</a:t>
            </a:r>
            <a:r>
              <a:rPr lang="lv-LV" sz="1400" dirty="0">
                <a:solidFill>
                  <a:schemeClr val="bg2">
                    <a:lumMod val="25000"/>
                  </a:schemeClr>
                </a:solidFill>
                <a:latin typeface="Arial" panose="020B0604020202020204" pitchFamily="34" charset="0"/>
                <a:cs typeface="Arial" panose="020B0604020202020204" pitchFamily="34" charset="0"/>
              </a:rPr>
              <a:t> punktā minētajiem nosacījumiem par saistītu personu (arī šo noteikumu </a:t>
            </a:r>
            <a:r>
              <a:rPr lang="lv-LV" sz="1400" dirty="0">
                <a:solidFill>
                  <a:schemeClr val="bg2">
                    <a:lumMod val="25000"/>
                  </a:schemeClr>
                </a:solidFill>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2.3.</a:t>
            </a:r>
            <a:r>
              <a:rPr lang="lv-LV" sz="1400" dirty="0">
                <a:solidFill>
                  <a:schemeClr val="bg2">
                    <a:lumMod val="25000"/>
                  </a:schemeClr>
                </a:solidFill>
                <a:latin typeface="Arial" panose="020B0604020202020204" pitchFamily="34" charset="0"/>
                <a:cs typeface="Arial" panose="020B0604020202020204" pitchFamily="34" charset="0"/>
              </a:rPr>
              <a:t> apakšpunktā minēto vienu vienotu uzņēmumu) uzskata arī šādu atbalsta pretendentu:</a:t>
            </a:r>
          </a:p>
          <a:p>
            <a:pPr marL="180975" algn="just"/>
            <a:r>
              <a:rPr lang="lv-LV" sz="1400" dirty="0">
                <a:solidFill>
                  <a:schemeClr val="bg2">
                    <a:lumMod val="25000"/>
                  </a:schemeClr>
                </a:solidFill>
                <a:latin typeface="Arial" panose="020B0604020202020204" pitchFamily="34" charset="0"/>
                <a:cs typeface="Arial" panose="020B0604020202020204" pitchFamily="34" charset="0"/>
              </a:rPr>
              <a:t>66.1. komersantu, zemnieku saimniecību, zvejnieku saimniecību, fizisku personu, kura reģistrējusies kā saimnieciskās darbības veicējs, vai individuālo komersantu, </a:t>
            </a:r>
            <a:r>
              <a:rPr lang="lv-LV" sz="1400" b="1" dirty="0">
                <a:solidFill>
                  <a:schemeClr val="bg2">
                    <a:lumMod val="25000"/>
                  </a:schemeClr>
                </a:solidFill>
                <a:latin typeface="Arial" panose="020B0604020202020204" pitchFamily="34" charset="0"/>
                <a:cs typeface="Arial" panose="020B0604020202020204" pitchFamily="34" charset="0"/>
              </a:rPr>
              <a:t>ja tiem ir kopējie ražošanas resursi, kopīga saimnieciskā darbība</a:t>
            </a:r>
            <a:r>
              <a:rPr lang="lv-LV" sz="1400" dirty="0">
                <a:solidFill>
                  <a:schemeClr val="bg2">
                    <a:lumMod val="25000"/>
                  </a:schemeClr>
                </a:solidFill>
                <a:latin typeface="Arial" panose="020B0604020202020204" pitchFamily="34" charset="0"/>
                <a:cs typeface="Arial" panose="020B0604020202020204" pitchFamily="34" charset="0"/>
              </a:rPr>
              <a:t> ar citu komersantu, zemnieku saimniecību, zvejnieku saimniecību, fizisku personu, kura reģistrējusies kā saimnieciskās darbības veicējs, vai individuālo komersantu </a:t>
            </a:r>
            <a:r>
              <a:rPr lang="lv-LV" sz="1400" b="1" dirty="0">
                <a:solidFill>
                  <a:schemeClr val="bg2">
                    <a:lumMod val="25000"/>
                  </a:schemeClr>
                </a:solidFill>
                <a:latin typeface="Arial" panose="020B0604020202020204" pitchFamily="34" charset="0"/>
                <a:cs typeface="Arial" panose="020B0604020202020204" pitchFamily="34" charset="0"/>
              </a:rPr>
              <a:t>vai ja tie tieši vai netieši kontrolē attiecīgo saimnieciskās darbības veicēju;</a:t>
            </a:r>
          </a:p>
          <a:p>
            <a:pPr marL="180975" algn="just"/>
            <a:r>
              <a:rPr lang="lv-LV" sz="1400" dirty="0">
                <a:solidFill>
                  <a:schemeClr val="bg2">
                    <a:lumMod val="25000"/>
                  </a:schemeClr>
                </a:solidFill>
                <a:latin typeface="Arial" panose="020B0604020202020204" pitchFamily="34" charset="0"/>
                <a:cs typeface="Arial" panose="020B0604020202020204" pitchFamily="34" charset="0"/>
              </a:rPr>
              <a:t>66.2. personu, kura reģistrējusies kā saimnieciskās darbības veicējs </a:t>
            </a:r>
            <a:r>
              <a:rPr lang="lv-LV" sz="1400" b="1" dirty="0">
                <a:solidFill>
                  <a:schemeClr val="bg2">
                    <a:lumMod val="25000"/>
                  </a:schemeClr>
                </a:solidFill>
                <a:latin typeface="Arial" panose="020B0604020202020204" pitchFamily="34" charset="0"/>
                <a:cs typeface="Arial" panose="020B0604020202020204" pitchFamily="34" charset="0"/>
              </a:rPr>
              <a:t>un ir līdzīpašnieks </a:t>
            </a:r>
            <a:r>
              <a:rPr lang="lv-LV" sz="1400" dirty="0">
                <a:solidFill>
                  <a:schemeClr val="bg2">
                    <a:lumMod val="25000"/>
                  </a:schemeClr>
                </a:solidFill>
                <a:latin typeface="Arial" panose="020B0604020202020204" pitchFamily="34" charset="0"/>
                <a:cs typeface="Arial" panose="020B0604020202020204" pitchFamily="34" charset="0"/>
              </a:rPr>
              <a:t>arī zemnieku saimniecībā vai zvejnieku saimniecībā.</a:t>
            </a:r>
            <a:endParaRPr kumimoji="0" lang="lv-LV" altLang="lv-LV" sz="1600" b="0" i="0" u="none" strike="noStrike" cap="none" normalizeH="0" baseline="0" dirty="0">
              <a:ln>
                <a:noFill/>
              </a:ln>
              <a:solidFill>
                <a:schemeClr val="bg2">
                  <a:lumMod val="25000"/>
                </a:schemeClr>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316883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
                                            <p:txEl>
                                              <p:pRg st="7" end="7"/>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B2928-E0DA-0D0D-EC14-380E7CA5E665}"/>
              </a:ext>
            </a:extLst>
          </p:cNvPr>
          <p:cNvSpPr>
            <a:spLocks noGrp="1"/>
          </p:cNvSpPr>
          <p:nvPr>
            <p:ph type="title"/>
          </p:nvPr>
        </p:nvSpPr>
        <p:spPr/>
        <p:txBody>
          <a:bodyPr>
            <a:normAutofit/>
          </a:bodyPr>
          <a:lstStyle/>
          <a:p>
            <a:pPr algn="ctr"/>
            <a:r>
              <a:rPr lang="lv-LV" sz="2400" dirty="0">
                <a:solidFill>
                  <a:srgbClr val="19486A"/>
                </a:solidFill>
                <a:latin typeface="Arial Black" panose="020B0A04020102020204" pitchFamily="34" charset="0"/>
                <a:ea typeface="+mn-ea"/>
              </a:rPr>
              <a:t>Publiskā finansējuma saņemšanas nosacījumi </a:t>
            </a:r>
            <a:br>
              <a:rPr lang="lv-LV" sz="2400" dirty="0">
                <a:solidFill>
                  <a:srgbClr val="19486A"/>
                </a:solidFill>
                <a:latin typeface="Arial Black" panose="020B0A04020102020204" pitchFamily="34" charset="0"/>
                <a:ea typeface="+mn-ea"/>
              </a:rPr>
            </a:br>
            <a:r>
              <a:rPr lang="lv-LV" sz="2400" dirty="0">
                <a:solidFill>
                  <a:srgbClr val="19486A"/>
                </a:solidFill>
                <a:latin typeface="Arial Black" panose="020B0A04020102020204" pitchFamily="34" charset="0"/>
                <a:ea typeface="+mn-ea"/>
              </a:rPr>
              <a:t>abām aktivitātēm</a:t>
            </a:r>
          </a:p>
        </p:txBody>
      </p:sp>
      <p:sp>
        <p:nvSpPr>
          <p:cNvPr id="3" name="Content Placeholder 2">
            <a:extLst>
              <a:ext uri="{FF2B5EF4-FFF2-40B4-BE49-F238E27FC236}">
                <a16:creationId xmlns:a16="http://schemas.microsoft.com/office/drawing/2014/main" id="{FAB105F5-6765-550D-B37D-35627251ADB3}"/>
              </a:ext>
            </a:extLst>
          </p:cNvPr>
          <p:cNvSpPr>
            <a:spLocks noGrp="1"/>
          </p:cNvSpPr>
          <p:nvPr>
            <p:ph idx="1"/>
          </p:nvPr>
        </p:nvSpPr>
        <p:spPr/>
        <p:txBody>
          <a:bodyPr>
            <a:normAutofit/>
          </a:bodyPr>
          <a:lstStyle/>
          <a:p>
            <a:pPr marL="128588" lvl="0" indent="0" algn="just" eaLnBrk="0" fontAlgn="base" hangingPunct="0">
              <a:lnSpc>
                <a:spcPct val="100000"/>
              </a:lnSpc>
              <a:spcBef>
                <a:spcPct val="0"/>
              </a:spcBef>
              <a:spcAft>
                <a:spcPct val="0"/>
              </a:spcAft>
              <a:buNone/>
            </a:pPr>
            <a:r>
              <a:rPr lang="lv-LV" altLang="lv-LV" sz="1600" dirty="0">
                <a:solidFill>
                  <a:srgbClr val="333333"/>
                </a:solidFill>
                <a:latin typeface="Arial" panose="020B0604020202020204" pitchFamily="34" charset="0"/>
                <a:ea typeface="Times New Roman" panose="02020603050405020304" pitchFamily="18" charset="0"/>
              </a:rPr>
              <a:t>9. Publisko finansējumu šo noteikumu 1. punktā minētajās aktivitātēs var saņemt, ja tiek nodrošināta šādu prasību izpilde:</a:t>
            </a:r>
            <a:endParaRPr lang="lv-LV" altLang="lv-LV" sz="1600" dirty="0">
              <a:latin typeface="Arial" panose="020B0604020202020204" pitchFamily="34" charset="0"/>
            </a:endParaRPr>
          </a:p>
          <a:p>
            <a:pPr marL="374650" lvl="1" indent="-285750" algn="just" eaLnBrk="0" fontAlgn="base" hangingPunct="0">
              <a:lnSpc>
                <a:spcPct val="100000"/>
              </a:lnSpc>
              <a:spcBef>
                <a:spcPct val="0"/>
              </a:spcBef>
              <a:spcAft>
                <a:spcPct val="0"/>
              </a:spcAft>
            </a:pPr>
            <a:r>
              <a:rPr lang="lv-LV" altLang="lv-LV" sz="1600" dirty="0">
                <a:solidFill>
                  <a:srgbClr val="333333"/>
                </a:solidFill>
                <a:latin typeface="Arial" panose="020B0604020202020204" pitchFamily="34" charset="0"/>
                <a:ea typeface="Times New Roman" panose="02020603050405020304" pitchFamily="18" charset="0"/>
              </a:rPr>
              <a:t>9.1. </a:t>
            </a:r>
            <a:r>
              <a:rPr lang="lv-LV" altLang="lv-LV" sz="1600" b="1" dirty="0">
                <a:solidFill>
                  <a:srgbClr val="333333"/>
                </a:solidFill>
                <a:latin typeface="Arial" panose="020B0604020202020204" pitchFamily="34" charset="0"/>
                <a:ea typeface="Times New Roman" panose="02020603050405020304" pitchFamily="18" charset="0"/>
              </a:rPr>
              <a:t>projekts atbilst</a:t>
            </a:r>
            <a:r>
              <a:rPr lang="lv-LV" altLang="lv-LV" sz="1600" dirty="0">
                <a:solidFill>
                  <a:srgbClr val="333333"/>
                </a:solidFill>
                <a:latin typeface="Arial" panose="020B0604020202020204" pitchFamily="34" charset="0"/>
                <a:ea typeface="Times New Roman" panose="02020603050405020304" pitchFamily="18" charset="0"/>
              </a:rPr>
              <a:t> vietējās attīstības stratēģijai</a:t>
            </a:r>
            <a:r>
              <a:rPr lang="lv-LV" altLang="lv-LV" sz="1600" u="sng" dirty="0">
                <a:solidFill>
                  <a:srgbClr val="008080"/>
                </a:solidFill>
                <a:latin typeface="Arial" panose="020B0604020202020204" pitchFamily="34" charset="0"/>
                <a:ea typeface="Times New Roman" panose="02020603050405020304" pitchFamily="18" charset="0"/>
              </a:rPr>
              <a:t> </a:t>
            </a:r>
            <a:r>
              <a:rPr lang="lv-LV" sz="1600" u="sng" dirty="0">
                <a:solidFill>
                  <a:srgbClr val="008080"/>
                </a:solidFill>
                <a:latin typeface="Arial" panose="020B0604020202020204" pitchFamily="34" charset="0"/>
              </a:rPr>
              <a:t>un citiem projektu pieņemšanas kārtas sludinājumā noteiktajiem atbalsta saņemšanas nosacījumiem</a:t>
            </a:r>
            <a:r>
              <a:rPr lang="lv-LV" altLang="lv-LV" sz="1600" dirty="0">
                <a:solidFill>
                  <a:srgbClr val="333333"/>
                </a:solidFill>
                <a:latin typeface="Arial" panose="020B0604020202020204" pitchFamily="34" charset="0"/>
              </a:rPr>
              <a:t>;</a:t>
            </a:r>
          </a:p>
          <a:p>
            <a:pPr marL="374650" lvl="1" indent="-285750" algn="just" eaLnBrk="0" fontAlgn="base" hangingPunct="0">
              <a:lnSpc>
                <a:spcPct val="100000"/>
              </a:lnSpc>
              <a:spcBef>
                <a:spcPct val="0"/>
              </a:spcBef>
              <a:spcAft>
                <a:spcPct val="0"/>
              </a:spcAft>
            </a:pPr>
            <a:endParaRPr lang="lv-LV" altLang="lv-LV" sz="1600" dirty="0">
              <a:solidFill>
                <a:srgbClr val="333333"/>
              </a:solidFill>
              <a:latin typeface="Arial" panose="020B0604020202020204" pitchFamily="34" charset="0"/>
            </a:endParaRPr>
          </a:p>
          <a:p>
            <a:pPr marL="374650" lvl="1" indent="-285750" algn="just" eaLnBrk="0" fontAlgn="base" hangingPunct="0">
              <a:lnSpc>
                <a:spcPct val="100000"/>
              </a:lnSpc>
              <a:spcBef>
                <a:spcPct val="0"/>
              </a:spcBef>
              <a:spcAft>
                <a:spcPct val="0"/>
              </a:spcAft>
            </a:pPr>
            <a:r>
              <a:rPr lang="lv-LV" altLang="lv-LV" sz="1600" dirty="0">
                <a:solidFill>
                  <a:srgbClr val="333333"/>
                </a:solidFill>
                <a:latin typeface="Arial" panose="020B0604020202020204" pitchFamily="34" charset="0"/>
                <a:ea typeface="Times New Roman" panose="02020603050405020304" pitchFamily="18" charset="0"/>
              </a:rPr>
              <a:t>9.3</a:t>
            </a:r>
            <a:r>
              <a:rPr lang="lv-LV" altLang="lv-LV" sz="1600" b="1" dirty="0">
                <a:solidFill>
                  <a:srgbClr val="333333"/>
                </a:solidFill>
                <a:latin typeface="Arial" panose="020B0604020202020204" pitchFamily="34" charset="0"/>
                <a:ea typeface="Times New Roman" panose="02020603050405020304" pitchFamily="18" charset="0"/>
              </a:rPr>
              <a:t>. projektu īsteno </a:t>
            </a:r>
            <a:r>
              <a:rPr lang="lv-LV" altLang="lv-LV" sz="1600" dirty="0">
                <a:solidFill>
                  <a:srgbClr val="333333"/>
                </a:solidFill>
                <a:latin typeface="Arial" panose="020B0604020202020204" pitchFamily="34" charset="0"/>
                <a:ea typeface="Times New Roman" panose="02020603050405020304" pitchFamily="18" charset="0"/>
              </a:rPr>
              <a:t>vietējās attīstības stratēģijas īstenošanas teritorijā</a:t>
            </a:r>
            <a:r>
              <a:rPr lang="lv-LV" altLang="lv-LV" sz="1600" u="sng" dirty="0">
                <a:solidFill>
                  <a:srgbClr val="008080"/>
                </a:solidFill>
                <a:latin typeface="Arial" panose="020B0604020202020204" pitchFamily="34" charset="0"/>
                <a:ea typeface="Times New Roman" panose="02020603050405020304" pitchFamily="18" charset="0"/>
              </a:rPr>
              <a:t> vai šo noteikumu 14. punktā minētajā gadījumā </a:t>
            </a:r>
            <a:r>
              <a:rPr lang="lv-LV" altLang="lv-LV" sz="1600" i="1" u="sng" dirty="0">
                <a:solidFill>
                  <a:schemeClr val="bg2">
                    <a:lumMod val="50000"/>
                  </a:schemeClr>
                </a:solidFill>
                <a:latin typeface="Arial" panose="020B0604020202020204" pitchFamily="34" charset="0"/>
                <a:ea typeface="Times New Roman" panose="02020603050405020304" pitchFamily="18" charset="0"/>
              </a:rPr>
              <a:t>(«Lauku biļete») </a:t>
            </a:r>
            <a:r>
              <a:rPr lang="lv-LV" altLang="lv-LV" sz="1600" u="sng" dirty="0">
                <a:solidFill>
                  <a:srgbClr val="008080"/>
                </a:solidFill>
                <a:latin typeface="Arial" panose="020B0604020202020204" pitchFamily="34" charset="0"/>
                <a:ea typeface="Times New Roman" panose="02020603050405020304" pitchFamily="18" charset="0"/>
              </a:rPr>
              <a:t>- lauku teritorijā</a:t>
            </a:r>
            <a:r>
              <a:rPr lang="lv-LV" altLang="lv-LV" sz="1600" dirty="0">
                <a:solidFill>
                  <a:srgbClr val="333333"/>
                </a:solidFill>
                <a:latin typeface="Arial" panose="020B0604020202020204" pitchFamily="34" charset="0"/>
                <a:ea typeface="Times New Roman" panose="02020603050405020304" pitchFamily="18" charset="0"/>
              </a:rPr>
              <a:t>, </a:t>
            </a:r>
            <a:r>
              <a:rPr lang="lv-LV" altLang="lv-LV" sz="1600" b="1" dirty="0">
                <a:solidFill>
                  <a:srgbClr val="333333"/>
                </a:solidFill>
                <a:latin typeface="Arial" panose="020B0604020202020204" pitchFamily="34" charset="0"/>
                <a:ea typeface="Times New Roman" panose="02020603050405020304" pitchFamily="18" charset="0"/>
              </a:rPr>
              <a:t>izņemot</a:t>
            </a:r>
            <a:r>
              <a:rPr lang="lv-LV" altLang="lv-LV" sz="1600" dirty="0">
                <a:solidFill>
                  <a:srgbClr val="333333"/>
                </a:solidFill>
                <a:latin typeface="Arial" panose="020B0604020202020204" pitchFamily="34" charset="0"/>
                <a:ea typeface="Times New Roman" panose="02020603050405020304" pitchFamily="18" charset="0"/>
              </a:rPr>
              <a:t> gadījumu, ja projektā ir paredzētas </a:t>
            </a:r>
            <a:r>
              <a:rPr lang="lv-LV" altLang="lv-LV" sz="1600" b="1" dirty="0">
                <a:solidFill>
                  <a:srgbClr val="333333"/>
                </a:solidFill>
                <a:latin typeface="Arial" panose="020B0604020202020204" pitchFamily="34" charset="0"/>
                <a:ea typeface="Times New Roman" panose="02020603050405020304" pitchFamily="18" charset="0"/>
              </a:rPr>
              <a:t>šādas darbības</a:t>
            </a:r>
            <a:r>
              <a:rPr lang="lv-LV" altLang="lv-LV" sz="1600" dirty="0">
                <a:solidFill>
                  <a:srgbClr val="333333"/>
                </a:solidFill>
                <a:latin typeface="Arial" panose="020B0604020202020204" pitchFamily="34" charset="0"/>
                <a:ea typeface="Times New Roman" panose="02020603050405020304" pitchFamily="18" charset="0"/>
              </a:rPr>
              <a:t>:</a:t>
            </a:r>
          </a:p>
          <a:p>
            <a:pPr marL="538163" lvl="1" indent="-179388" algn="just" eaLnBrk="0" fontAlgn="base" hangingPunct="0">
              <a:lnSpc>
                <a:spcPct val="100000"/>
              </a:lnSpc>
              <a:spcBef>
                <a:spcPct val="0"/>
              </a:spcBef>
              <a:spcAft>
                <a:spcPct val="0"/>
              </a:spcAft>
              <a:tabLst>
                <a:tab pos="717550" algn="l"/>
              </a:tabLst>
            </a:pPr>
            <a:r>
              <a:rPr lang="lv-LV" altLang="lv-LV" sz="1600" b="1" u="sng" dirty="0">
                <a:solidFill>
                  <a:srgbClr val="008080"/>
                </a:solidFill>
                <a:latin typeface="Arial" panose="020B0604020202020204" pitchFamily="34" charset="0"/>
              </a:rPr>
              <a:t>9.3.5. darbības, ko īsteno šo noteikumu 11.2.2. apakšpunktā minētais atbalsta pretendents </a:t>
            </a:r>
            <a:r>
              <a:rPr lang="lv-LV" altLang="lv-LV" sz="1600" i="1" u="sng" dirty="0">
                <a:solidFill>
                  <a:schemeClr val="bg2">
                    <a:lumMod val="50000"/>
                  </a:schemeClr>
                </a:solidFill>
                <a:latin typeface="Arial" panose="020B0604020202020204" pitchFamily="34" charset="0"/>
              </a:rPr>
              <a:t>(tirdzniecības vietas </a:t>
            </a:r>
            <a:r>
              <a:rPr lang="lv-LV" altLang="lv-LV" sz="1600" i="1" u="sng" dirty="0" err="1">
                <a:solidFill>
                  <a:schemeClr val="bg2">
                    <a:lumMod val="50000"/>
                  </a:schemeClr>
                </a:solidFill>
                <a:latin typeface="Arial" panose="020B0604020202020204" pitchFamily="34" charset="0"/>
              </a:rPr>
              <a:t>valstspilsētā</a:t>
            </a:r>
            <a:r>
              <a:rPr lang="lv-LV" altLang="lv-LV" sz="1600" i="1" u="sng" dirty="0">
                <a:solidFill>
                  <a:schemeClr val="bg2">
                    <a:lumMod val="50000"/>
                  </a:schemeClr>
                </a:solidFill>
                <a:latin typeface="Arial" panose="020B0604020202020204" pitchFamily="34" charset="0"/>
              </a:rPr>
              <a:t>);</a:t>
            </a:r>
          </a:p>
          <a:p>
            <a:pPr marL="538163" lvl="1" indent="-179388" algn="just" eaLnBrk="0" fontAlgn="base" hangingPunct="0">
              <a:lnSpc>
                <a:spcPct val="100000"/>
              </a:lnSpc>
              <a:spcBef>
                <a:spcPct val="0"/>
              </a:spcBef>
              <a:spcAft>
                <a:spcPct val="0"/>
              </a:spcAft>
              <a:tabLst>
                <a:tab pos="717550" algn="l"/>
              </a:tabLst>
            </a:pPr>
            <a:r>
              <a:rPr lang="lv-LV" altLang="lv-LV" sz="1600" u="sng" dirty="0">
                <a:solidFill>
                  <a:srgbClr val="008080"/>
                </a:solidFill>
                <a:latin typeface="Arial" panose="020B0604020202020204" pitchFamily="34" charset="0"/>
                <a:ea typeface="Times New Roman" panose="02020603050405020304" pitchFamily="18" charset="0"/>
              </a:rPr>
              <a:t>9.3.6. šo noteikumu 27. punktā minētās jauniešu iniciatīvas;</a:t>
            </a:r>
          </a:p>
          <a:p>
            <a:pPr lvl="1" algn="just" eaLnBrk="0" fontAlgn="base" hangingPunct="0">
              <a:lnSpc>
                <a:spcPct val="100000"/>
              </a:lnSpc>
              <a:spcBef>
                <a:spcPct val="0"/>
              </a:spcBef>
              <a:spcAft>
                <a:spcPct val="0"/>
              </a:spcAft>
            </a:pPr>
            <a:endParaRPr lang="lv-LV" altLang="lv-LV" dirty="0">
              <a:latin typeface="Arial" panose="020B0604020202020204" pitchFamily="34" charset="0"/>
            </a:endParaRPr>
          </a:p>
          <a:p>
            <a:pPr marL="358775" lvl="0" indent="-269875" algn="just" eaLnBrk="0" fontAlgn="base" hangingPunct="0">
              <a:lnSpc>
                <a:spcPct val="100000"/>
              </a:lnSpc>
              <a:spcBef>
                <a:spcPct val="0"/>
              </a:spcBef>
              <a:spcAft>
                <a:spcPct val="0"/>
              </a:spcAft>
              <a:tabLst>
                <a:tab pos="358775" algn="l"/>
              </a:tabLst>
            </a:pPr>
            <a:r>
              <a:rPr lang="lv-LV" altLang="lv-LV" sz="1600" u="sng" dirty="0">
                <a:solidFill>
                  <a:srgbClr val="008080"/>
                </a:solidFill>
                <a:latin typeface="Arial" panose="020B0604020202020204" pitchFamily="34" charset="0"/>
              </a:rPr>
              <a:t>9.7.atbalsta pretendents ir uzskatāms par saimnieciskās darbības veicēju, ja tas Valsts ieņēmumu dienestā ir iesniedzis iedzīvotāju ienākuma nodokļa deklarāciju vai gada pārskatu par pēdējo noslēgto finanšu gadu</a:t>
            </a:r>
            <a:r>
              <a:rPr lang="lv-LV" altLang="lv-LV" sz="1600" b="1" u="sng" dirty="0">
                <a:solidFill>
                  <a:srgbClr val="008080"/>
                </a:solidFill>
                <a:latin typeface="Arial" panose="020B0604020202020204" pitchFamily="34" charset="0"/>
              </a:rPr>
              <a:t>, kurā ir norādīti ieņēmumi no saimnieciskās darbības. </a:t>
            </a:r>
            <a:r>
              <a:rPr lang="lv-LV" altLang="lv-LV" sz="1600" i="1" dirty="0">
                <a:solidFill>
                  <a:srgbClr val="008080"/>
                </a:solidFill>
                <a:latin typeface="Arial" panose="020B0604020202020204" pitchFamily="34" charset="0"/>
              </a:rPr>
              <a:t>Svītrots 2.6.apakšpunkts.</a:t>
            </a:r>
          </a:p>
          <a:p>
            <a:endParaRPr lang="lv-LV" dirty="0"/>
          </a:p>
        </p:txBody>
      </p:sp>
    </p:spTree>
    <p:extLst>
      <p:ext uri="{BB962C8B-B14F-4D97-AF65-F5344CB8AC3E}">
        <p14:creationId xmlns:p14="http://schemas.microsoft.com/office/powerpoint/2010/main" val="38786540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28DA69-EE5F-EBB7-D024-53CF461F93D9}"/>
              </a:ext>
            </a:extLst>
          </p:cNvPr>
          <p:cNvSpPr>
            <a:spLocks noGrp="1"/>
          </p:cNvSpPr>
          <p:nvPr>
            <p:ph type="title"/>
          </p:nvPr>
        </p:nvSpPr>
        <p:spPr/>
        <p:txBody>
          <a:bodyPr>
            <a:normAutofit/>
          </a:bodyPr>
          <a:lstStyle/>
          <a:p>
            <a:pPr algn="ctr"/>
            <a:r>
              <a:rPr lang="lv-LV" sz="2400" dirty="0">
                <a:solidFill>
                  <a:srgbClr val="19486A"/>
                </a:solidFill>
                <a:latin typeface="Arial Black" panose="020B0A04020102020204" pitchFamily="34" charset="0"/>
                <a:ea typeface="+mn-ea"/>
              </a:rPr>
              <a:t>Aktivitāte «Vietējās ekonomikas stiprināšanas iniciatīvas» (I)</a:t>
            </a:r>
          </a:p>
        </p:txBody>
      </p:sp>
      <p:sp>
        <p:nvSpPr>
          <p:cNvPr id="3" name="Content Placeholder 2">
            <a:extLst>
              <a:ext uri="{FF2B5EF4-FFF2-40B4-BE49-F238E27FC236}">
                <a16:creationId xmlns:a16="http://schemas.microsoft.com/office/drawing/2014/main" id="{11A57E0F-8621-54F9-17E3-B0B178CB5CB5}"/>
              </a:ext>
            </a:extLst>
          </p:cNvPr>
          <p:cNvSpPr>
            <a:spLocks noGrp="1"/>
          </p:cNvSpPr>
          <p:nvPr>
            <p:ph idx="1"/>
          </p:nvPr>
        </p:nvSpPr>
        <p:spPr>
          <a:xfrm>
            <a:off x="750404" y="1416424"/>
            <a:ext cx="10691191" cy="5724928"/>
          </a:xfrm>
        </p:spPr>
        <p:txBody>
          <a:bodyPr>
            <a:noAutofit/>
          </a:bodyPr>
          <a:lstStyle/>
          <a:p>
            <a:pPr algn="just"/>
            <a:r>
              <a:rPr lang="lv-LV" sz="1800" dirty="0">
                <a:latin typeface="Arial" panose="020B0604020202020204" pitchFamily="34" charset="0"/>
                <a:cs typeface="Arial" panose="020B0604020202020204" pitchFamily="34" charset="0"/>
              </a:rPr>
              <a:t>Atbalsta pretendenta </a:t>
            </a:r>
            <a:r>
              <a:rPr lang="lv-LV" sz="1800" b="1" dirty="0">
                <a:solidFill>
                  <a:schemeClr val="bg2">
                    <a:lumMod val="10000"/>
                  </a:schemeClr>
                </a:solidFill>
                <a:latin typeface="Arial" panose="020B0604020202020204" pitchFamily="34" charset="0"/>
                <a:cs typeface="Arial" panose="020B0604020202020204" pitchFamily="34" charset="0"/>
              </a:rPr>
              <a:t>apgrozījums</a:t>
            </a:r>
            <a:r>
              <a:rPr lang="lv-LV" sz="1800" dirty="0">
                <a:solidFill>
                  <a:schemeClr val="bg2">
                    <a:lumMod val="10000"/>
                  </a:schemeClr>
                </a:solidFill>
                <a:latin typeface="Arial" panose="020B0604020202020204" pitchFamily="34" charset="0"/>
                <a:cs typeface="Arial" panose="020B0604020202020204" pitchFamily="34" charset="0"/>
              </a:rPr>
              <a:t> </a:t>
            </a:r>
            <a:r>
              <a:rPr lang="lv-LV" sz="1800" dirty="0">
                <a:latin typeface="Arial" panose="020B0604020202020204" pitchFamily="34" charset="0"/>
                <a:cs typeface="Arial" panose="020B0604020202020204" pitchFamily="34" charset="0"/>
              </a:rPr>
              <a:t>no 150 000 </a:t>
            </a:r>
            <a:r>
              <a:rPr lang="lv-LV" sz="1800" u="sng" dirty="0">
                <a:solidFill>
                  <a:srgbClr val="008080"/>
                </a:solidFill>
                <a:latin typeface="Arial" panose="020B0604020202020204" pitchFamily="34" charset="0"/>
                <a:cs typeface="Arial" panose="020B0604020202020204" pitchFamily="34" charset="0"/>
              </a:rPr>
              <a:t>uz 350 000 EUR </a:t>
            </a:r>
            <a:r>
              <a:rPr lang="lv-LV" sz="1800" dirty="0">
                <a:solidFill>
                  <a:srgbClr val="008080"/>
                </a:solidFill>
                <a:latin typeface="Arial" panose="020B0604020202020204" pitchFamily="34" charset="0"/>
                <a:cs typeface="Arial" panose="020B0604020202020204" pitchFamily="34" charset="0"/>
              </a:rPr>
              <a:t>(11.p.)</a:t>
            </a:r>
          </a:p>
          <a:p>
            <a:pPr algn="just">
              <a:spcBef>
                <a:spcPts val="0"/>
              </a:spcBef>
            </a:pPr>
            <a:endParaRPr lang="lv-LV" sz="1800" dirty="0">
              <a:latin typeface="Arial" panose="020B0604020202020204" pitchFamily="34" charset="0"/>
              <a:cs typeface="Arial" panose="020B0604020202020204" pitchFamily="34" charset="0"/>
            </a:endParaRPr>
          </a:p>
          <a:p>
            <a:pPr lvl="0" algn="just" eaLnBrk="0" fontAlgn="base" hangingPunct="0">
              <a:lnSpc>
                <a:spcPct val="100000"/>
              </a:lnSpc>
              <a:spcBef>
                <a:spcPct val="0"/>
              </a:spcBef>
              <a:spcAft>
                <a:spcPct val="0"/>
              </a:spcAft>
              <a:buNone/>
            </a:pPr>
            <a:endParaRPr lang="lv-LV" altLang="lv-LV" sz="800" dirty="0">
              <a:solidFill>
                <a:srgbClr val="525252"/>
              </a:solidFill>
              <a:latin typeface="Verdana" panose="020B0604030504040204" pitchFamily="34" charset="0"/>
            </a:endParaRPr>
          </a:p>
          <a:p>
            <a:pPr algn="just" eaLnBrk="0" fontAlgn="base" hangingPunct="0">
              <a:lnSpc>
                <a:spcPct val="100000"/>
              </a:lnSpc>
              <a:spcBef>
                <a:spcPct val="0"/>
              </a:spcBef>
              <a:spcAft>
                <a:spcPct val="0"/>
              </a:spcAft>
            </a:pPr>
            <a:r>
              <a:rPr lang="lv-LV" altLang="lv-LV" sz="1800" dirty="0">
                <a:latin typeface="Arial" panose="020B0604020202020204" pitchFamily="34" charset="0"/>
                <a:cs typeface="Arial" panose="020B0604020202020204" pitchFamily="34" charset="0"/>
              </a:rPr>
              <a:t>16.2.1.,16.2.2. un 16.2.3.apakšpunktā minētie </a:t>
            </a:r>
            <a:r>
              <a:rPr lang="lv-LV" altLang="lv-LV" sz="1800" b="1" dirty="0">
                <a:solidFill>
                  <a:schemeClr val="bg2">
                    <a:lumMod val="10000"/>
                  </a:schemeClr>
                </a:solidFill>
                <a:latin typeface="Arial" panose="020B0604020202020204" pitchFamily="34" charset="0"/>
                <a:cs typeface="Arial" panose="020B0604020202020204" pitchFamily="34" charset="0"/>
              </a:rPr>
              <a:t>ekonomiskās dzīvotspējas rādītāji </a:t>
            </a:r>
            <a:r>
              <a:rPr lang="lv-LV" altLang="lv-LV" sz="1800" dirty="0">
                <a:latin typeface="Arial" panose="020B0604020202020204" pitchFamily="34" charset="0"/>
                <a:cs typeface="Arial" panose="020B0604020202020204" pitchFamily="34" charset="0"/>
              </a:rPr>
              <a:t>attiecas uz projektiem ar attiecināmo izmaksu summu</a:t>
            </a:r>
            <a:r>
              <a:rPr lang="lv-LV" altLang="lv-LV" sz="1800" dirty="0">
                <a:solidFill>
                  <a:srgbClr val="008080"/>
                </a:solidFill>
                <a:latin typeface="Arial" panose="020B0604020202020204" pitchFamily="34" charset="0"/>
                <a:cs typeface="Arial" panose="020B0604020202020204" pitchFamily="34" charset="0"/>
              </a:rPr>
              <a:t> </a:t>
            </a:r>
            <a:r>
              <a:rPr lang="lv-LV" altLang="lv-LV" sz="1800" u="sng" dirty="0">
                <a:solidFill>
                  <a:srgbClr val="008080"/>
                </a:solidFill>
                <a:latin typeface="Arial" panose="020B0604020202020204" pitchFamily="34" charset="0"/>
                <a:cs typeface="Arial" panose="020B0604020202020204" pitchFamily="34" charset="0"/>
              </a:rPr>
              <a:t>virs 70 000 EUR </a:t>
            </a:r>
            <a:r>
              <a:rPr lang="lv-LV" altLang="lv-LV" sz="1800" dirty="0">
                <a:latin typeface="Arial" panose="020B0604020202020204" pitchFamily="34" charset="0"/>
                <a:cs typeface="Arial" panose="020B0604020202020204" pitchFamily="34" charset="0"/>
              </a:rPr>
              <a:t>(iepriekš virs 50 000 EUR).</a:t>
            </a:r>
            <a:r>
              <a:rPr lang="lv-LV" altLang="lv-LV" sz="1800" dirty="0">
                <a:solidFill>
                  <a:srgbClr val="FF0000"/>
                </a:solidFill>
                <a:latin typeface="Arial" panose="020B0604020202020204" pitchFamily="34" charset="0"/>
                <a:cs typeface="Arial" panose="020B0604020202020204" pitchFamily="34" charset="0"/>
              </a:rPr>
              <a:t> </a:t>
            </a:r>
            <a:r>
              <a:rPr lang="lv-LV" altLang="lv-LV" sz="1800" dirty="0">
                <a:latin typeface="Arial" panose="020B0604020202020204" pitchFamily="34" charset="0"/>
                <a:cs typeface="Arial" panose="020B0604020202020204" pitchFamily="34" charset="0"/>
              </a:rPr>
              <a:t>(piemēros uz jaunām projektu kārtām, LAD vērtēs nosacījuma izpildi)</a:t>
            </a:r>
          </a:p>
          <a:p>
            <a:pPr algn="just" eaLnBrk="0" fontAlgn="base" hangingPunct="0">
              <a:lnSpc>
                <a:spcPct val="100000"/>
              </a:lnSpc>
              <a:spcBef>
                <a:spcPct val="0"/>
              </a:spcBef>
              <a:spcAft>
                <a:spcPct val="0"/>
              </a:spcAft>
            </a:pPr>
            <a:endParaRPr lang="lv-LV" sz="1800" dirty="0">
              <a:latin typeface="Arial" panose="020B0604020202020204" pitchFamily="34" charset="0"/>
              <a:cs typeface="Arial" panose="020B0604020202020204" pitchFamily="34" charset="0"/>
            </a:endParaRPr>
          </a:p>
          <a:p>
            <a:pPr algn="just" eaLnBrk="0" fontAlgn="base" hangingPunct="0">
              <a:lnSpc>
                <a:spcPct val="100000"/>
              </a:lnSpc>
              <a:spcBef>
                <a:spcPct val="0"/>
              </a:spcBef>
              <a:spcAft>
                <a:spcPct val="0"/>
              </a:spcAft>
            </a:pPr>
            <a:endParaRPr lang="lv-LV" altLang="lv-LV" sz="800" b="1" dirty="0">
              <a:solidFill>
                <a:srgbClr val="008080"/>
              </a:solidFill>
              <a:latin typeface="Arial" panose="020B0604020202020204" pitchFamily="34" charset="0"/>
              <a:cs typeface="Arial" panose="020B0604020202020204" pitchFamily="34" charset="0"/>
            </a:endParaRPr>
          </a:p>
          <a:p>
            <a:pPr algn="just" eaLnBrk="0" fontAlgn="base" hangingPunct="0">
              <a:lnSpc>
                <a:spcPct val="100000"/>
              </a:lnSpc>
              <a:spcBef>
                <a:spcPct val="0"/>
              </a:spcBef>
              <a:spcAft>
                <a:spcPct val="0"/>
              </a:spcAft>
            </a:pPr>
            <a:r>
              <a:rPr lang="lv-LV" altLang="lv-LV" sz="1800" dirty="0">
                <a:latin typeface="Arial" panose="020B0604020202020204" pitchFamily="34" charset="0"/>
                <a:cs typeface="Arial" panose="020B0604020202020204" pitchFamily="34" charset="0"/>
              </a:rPr>
              <a:t>Lauksaimniecības produktu pārstrādei </a:t>
            </a:r>
            <a:r>
              <a:rPr lang="lv-LV" altLang="lv-LV" sz="1800" b="1" dirty="0">
                <a:solidFill>
                  <a:schemeClr val="bg2">
                    <a:lumMod val="10000"/>
                  </a:schemeClr>
                </a:solidFill>
                <a:latin typeface="Arial" panose="020B0604020202020204" pitchFamily="34" charset="0"/>
                <a:cs typeface="Arial" panose="020B0604020202020204" pitchFamily="34" charset="0"/>
              </a:rPr>
              <a:t>svītrota prasība par </a:t>
            </a:r>
            <a:r>
              <a:rPr lang="lv-LV" altLang="lv-LV" sz="1800" b="1" dirty="0" err="1">
                <a:solidFill>
                  <a:schemeClr val="bg2">
                    <a:lumMod val="10000"/>
                  </a:schemeClr>
                </a:solidFill>
                <a:latin typeface="Arial" panose="020B0604020202020204" pitchFamily="34" charset="0"/>
                <a:cs typeface="Arial" panose="020B0604020202020204" pitchFamily="34" charset="0"/>
              </a:rPr>
              <a:t>pamatizejvielām</a:t>
            </a:r>
            <a:r>
              <a:rPr lang="lv-LV" altLang="lv-LV" sz="1800" dirty="0">
                <a:solidFill>
                  <a:schemeClr val="bg2">
                    <a:lumMod val="10000"/>
                  </a:schemeClr>
                </a:solidFill>
                <a:latin typeface="Arial" panose="020B0604020202020204" pitchFamily="34" charset="0"/>
                <a:cs typeface="Arial" panose="020B0604020202020204" pitchFamily="34" charset="0"/>
              </a:rPr>
              <a:t>, </a:t>
            </a:r>
            <a:r>
              <a:rPr lang="lv-LV" altLang="lv-LV" sz="1800" dirty="0">
                <a:latin typeface="Arial" panose="020B0604020202020204" pitchFamily="34" charset="0"/>
                <a:cs typeface="Arial" panose="020B0604020202020204" pitchFamily="34" charset="0"/>
              </a:rPr>
              <a:t>nebūs jānorāda projekta iesniegumā (piemēros uz jaunām projektu kārtām)</a:t>
            </a:r>
          </a:p>
          <a:p>
            <a:pPr lvl="0" algn="just" eaLnBrk="0" fontAlgn="base" hangingPunct="0">
              <a:lnSpc>
                <a:spcPct val="100000"/>
              </a:lnSpc>
              <a:spcBef>
                <a:spcPct val="0"/>
              </a:spcBef>
              <a:spcAft>
                <a:spcPct val="0"/>
              </a:spcAft>
              <a:buNone/>
            </a:pPr>
            <a:endParaRPr lang="lv-LV" altLang="lv-LV" sz="1600" strike="sngStrike" dirty="0">
              <a:solidFill>
                <a:srgbClr val="008080"/>
              </a:solidFill>
              <a:latin typeface="Arial" panose="020B0604020202020204" pitchFamily="34" charset="0"/>
              <a:cs typeface="Arial" panose="020B0604020202020204" pitchFamily="34" charset="0"/>
            </a:endParaRPr>
          </a:p>
          <a:p>
            <a:pPr lvl="0" algn="just" eaLnBrk="0" fontAlgn="base" hangingPunct="0">
              <a:lnSpc>
                <a:spcPct val="100000"/>
              </a:lnSpc>
              <a:spcBef>
                <a:spcPct val="0"/>
              </a:spcBef>
              <a:spcAft>
                <a:spcPct val="0"/>
              </a:spcAft>
              <a:buNone/>
            </a:pPr>
            <a:r>
              <a:rPr lang="lv-LV" altLang="lv-LV" sz="1600" strike="sngStrike" dirty="0">
                <a:solidFill>
                  <a:srgbClr val="008080"/>
                </a:solidFill>
                <a:latin typeface="Arial" panose="020B0604020202020204" pitchFamily="34" charset="0"/>
                <a:cs typeface="Arial" panose="020B0604020202020204" pitchFamily="34" charset="0"/>
              </a:rPr>
              <a:t>15.3.pamatizejvielas, ko izmanto atbalsta pretendents, ir lauksaimniecības produkti, kas minēti Līguma par Eiropas Savienības darbību I pielikumā. Projektā paredzētais gala produkts var būt pārstrādāts pārtikas produkts.</a:t>
            </a:r>
          </a:p>
          <a:p>
            <a:pPr lvl="0" algn="just" eaLnBrk="0" fontAlgn="base" hangingPunct="0">
              <a:lnSpc>
                <a:spcPct val="100000"/>
              </a:lnSpc>
              <a:spcBef>
                <a:spcPct val="0"/>
              </a:spcBef>
              <a:spcAft>
                <a:spcPct val="0"/>
              </a:spcAft>
              <a:buNone/>
            </a:pPr>
            <a:endParaRPr lang="lv-LV" altLang="lv-LV" sz="1600" strike="sngStrike" dirty="0">
              <a:solidFill>
                <a:srgbClr val="008080"/>
              </a:solidFill>
              <a:latin typeface="Arial" panose="020B0604020202020204" pitchFamily="34" charset="0"/>
              <a:cs typeface="Arial" panose="020B0604020202020204" pitchFamily="34" charset="0"/>
            </a:endParaRPr>
          </a:p>
          <a:p>
            <a:pPr lvl="0" algn="just" eaLnBrk="0" fontAlgn="base" hangingPunct="0">
              <a:lnSpc>
                <a:spcPct val="100000"/>
              </a:lnSpc>
              <a:spcBef>
                <a:spcPct val="0"/>
              </a:spcBef>
              <a:spcAft>
                <a:spcPct val="0"/>
              </a:spcAft>
              <a:buNone/>
            </a:pPr>
            <a:endParaRPr lang="lv-LV" altLang="lv-LV" sz="800" strike="sngStrike" dirty="0">
              <a:latin typeface="Arial" panose="020B0604020202020204" pitchFamily="34" charset="0"/>
              <a:cs typeface="Arial" panose="020B0604020202020204" pitchFamily="34" charset="0"/>
            </a:endParaRPr>
          </a:p>
          <a:p>
            <a:pPr algn="just"/>
            <a:r>
              <a:rPr lang="lv-LV" sz="1800" b="1" dirty="0">
                <a:solidFill>
                  <a:schemeClr val="bg2">
                    <a:lumMod val="10000"/>
                  </a:schemeClr>
                </a:solidFill>
                <a:latin typeface="Arial" panose="020B0604020202020204" pitchFamily="34" charset="0"/>
                <a:cs typeface="Arial" panose="020B0604020202020204" pitchFamily="34" charset="0"/>
              </a:rPr>
              <a:t>Precizēta atbalsta intensitāte </a:t>
            </a:r>
            <a:r>
              <a:rPr lang="lv-LV" sz="1800" dirty="0">
                <a:latin typeface="Arial" panose="020B0604020202020204" pitchFamily="34" charset="0"/>
                <a:cs typeface="Arial" panose="020B0604020202020204" pitchFamily="34" charset="0"/>
              </a:rPr>
              <a:t>75% pamatpakalpojumiem (papildu skaidrojums anotācijā)</a:t>
            </a:r>
          </a:p>
          <a:p>
            <a:pPr marL="0" indent="0" algn="just">
              <a:buNone/>
            </a:pPr>
            <a:r>
              <a:rPr lang="lv-LV" altLang="lv-LV" sz="1600" dirty="0">
                <a:solidFill>
                  <a:schemeClr val="bg2">
                    <a:lumMod val="25000"/>
                  </a:schemeClr>
                </a:solidFill>
                <a:latin typeface="Arial" panose="020B0604020202020204" pitchFamily="34" charset="0"/>
                <a:cs typeface="Arial" panose="020B0604020202020204" pitchFamily="34" charset="0"/>
              </a:rPr>
              <a:t>28.1.3. investīcijas paredzētas </a:t>
            </a:r>
            <a:r>
              <a:rPr lang="lv-LV" altLang="lv-LV" sz="1600" b="1" u="sng" dirty="0">
                <a:solidFill>
                  <a:srgbClr val="008080"/>
                </a:solidFill>
                <a:latin typeface="Arial" panose="020B0604020202020204" pitchFamily="34" charset="0"/>
                <a:cs typeface="Arial" panose="020B0604020202020204" pitchFamily="34" charset="0"/>
              </a:rPr>
              <a:t>lauku iedzīvotājiem pieejamiem </a:t>
            </a:r>
            <a:r>
              <a:rPr lang="lv-LV" altLang="lv-LV" sz="1600" dirty="0">
                <a:solidFill>
                  <a:schemeClr val="bg2">
                    <a:lumMod val="25000"/>
                  </a:schemeClr>
                </a:solidFill>
                <a:latin typeface="Arial" panose="020B0604020202020204" pitchFamily="34" charset="0"/>
                <a:cs typeface="Arial" panose="020B0604020202020204" pitchFamily="34" charset="0"/>
              </a:rPr>
              <a:t>pamatpakalpojumiem lauku teritorijā izglītības, sociālajā vai veselības jomā;</a:t>
            </a:r>
          </a:p>
          <a:p>
            <a:pPr marL="0" indent="0">
              <a:buNone/>
            </a:pPr>
            <a:endParaRPr lang="lv-LV" sz="1800" dirty="0">
              <a:latin typeface="Arial" panose="020B0604020202020204" pitchFamily="34" charset="0"/>
              <a:cs typeface="Arial" panose="020B0604020202020204" pitchFamily="34" charset="0"/>
            </a:endParaRPr>
          </a:p>
        </p:txBody>
      </p:sp>
      <p:sp>
        <p:nvSpPr>
          <p:cNvPr id="6" name="Rectangle 3">
            <a:extLst>
              <a:ext uri="{FF2B5EF4-FFF2-40B4-BE49-F238E27FC236}">
                <a16:creationId xmlns:a16="http://schemas.microsoft.com/office/drawing/2014/main" id="{40963DD4-4534-0724-F296-3D19B57EF860}"/>
              </a:ext>
            </a:extLst>
          </p:cNvPr>
          <p:cNvSpPr>
            <a:spLocks noChangeArrowheads="1"/>
          </p:cNvSpPr>
          <p:nvPr/>
        </p:nvSpPr>
        <p:spPr bwMode="auto">
          <a:xfrm>
            <a:off x="6003634" y="-184666"/>
            <a:ext cx="184731" cy="36933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endParaRPr kumimoji="0" lang="lv-LV" altLang="lv-LV" sz="1800" b="0" i="0" u="none" strike="noStrike" cap="none" normalizeH="0" baseline="0" dirty="0">
              <a:ln>
                <a:noFill/>
              </a:ln>
              <a:solidFill>
                <a:schemeClr val="tx1"/>
              </a:solidFill>
              <a:effectLst/>
              <a:latin typeface="Arial" panose="020B0604020202020204" pitchFamily="34" charset="0"/>
            </a:endParaRPr>
          </a:p>
        </p:txBody>
      </p:sp>
      <p:sp>
        <p:nvSpPr>
          <p:cNvPr id="7" name="Rectangle 4">
            <a:extLst>
              <a:ext uri="{FF2B5EF4-FFF2-40B4-BE49-F238E27FC236}">
                <a16:creationId xmlns:a16="http://schemas.microsoft.com/office/drawing/2014/main" id="{40669B21-2FC3-EA14-5E27-4CB58B32960A}"/>
              </a:ext>
            </a:extLst>
          </p:cNvPr>
          <p:cNvSpPr>
            <a:spLocks noChangeArrowheads="1"/>
          </p:cNvSpPr>
          <p:nvPr/>
        </p:nvSpPr>
        <p:spPr bwMode="auto">
          <a:xfrm>
            <a:off x="6003634" y="-184666"/>
            <a:ext cx="184731" cy="36933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endParaRPr kumimoji="0" lang="lv-LV" altLang="lv-LV"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1757168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11" end="11"/>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BED70D-66FD-77B5-8FE9-E6666A79498A}"/>
              </a:ext>
            </a:extLst>
          </p:cNvPr>
          <p:cNvSpPr>
            <a:spLocks noGrp="1"/>
          </p:cNvSpPr>
          <p:nvPr>
            <p:ph type="title"/>
          </p:nvPr>
        </p:nvSpPr>
        <p:spPr>
          <a:xfrm>
            <a:off x="838200" y="365126"/>
            <a:ext cx="10515600" cy="987020"/>
          </a:xfrm>
        </p:spPr>
        <p:txBody>
          <a:bodyPr>
            <a:normAutofit/>
          </a:bodyPr>
          <a:lstStyle/>
          <a:p>
            <a:pPr algn="ctr"/>
            <a:r>
              <a:rPr lang="lv-LV" sz="2000" dirty="0">
                <a:solidFill>
                  <a:srgbClr val="19486A"/>
                </a:solidFill>
                <a:latin typeface="Arial Black" panose="020B0A04020102020204" pitchFamily="34" charset="0"/>
              </a:rPr>
              <a:t>Aktivitāte «Vietējās ekonomikas stiprināšanas iniciatīvas» (II)</a:t>
            </a:r>
            <a:br>
              <a:rPr lang="lv-LV" sz="2000" dirty="0">
                <a:solidFill>
                  <a:srgbClr val="19486A"/>
                </a:solidFill>
                <a:latin typeface="Arial Black" panose="020B0A04020102020204" pitchFamily="34" charset="0"/>
              </a:rPr>
            </a:br>
            <a:br>
              <a:rPr lang="lv-LV" sz="2000" dirty="0">
                <a:solidFill>
                  <a:srgbClr val="19486A"/>
                </a:solidFill>
                <a:latin typeface="Arial Black" panose="020B0A04020102020204" pitchFamily="34" charset="0"/>
              </a:rPr>
            </a:br>
            <a:r>
              <a:rPr lang="lv-LV" sz="2000" dirty="0">
                <a:solidFill>
                  <a:srgbClr val="19486A"/>
                </a:solidFill>
                <a:latin typeface="Arial Black" panose="020B0A04020102020204" pitchFamily="34" charset="0"/>
              </a:rPr>
              <a:t>attiecināmās un neattiecināmās izmaksas</a:t>
            </a:r>
            <a:endParaRPr lang="lv-LV" sz="2000" dirty="0"/>
          </a:p>
        </p:txBody>
      </p:sp>
      <p:sp>
        <p:nvSpPr>
          <p:cNvPr id="3" name="Content Placeholder 2">
            <a:extLst>
              <a:ext uri="{FF2B5EF4-FFF2-40B4-BE49-F238E27FC236}">
                <a16:creationId xmlns:a16="http://schemas.microsoft.com/office/drawing/2014/main" id="{D2375CFD-BFE1-B0D8-CE89-074FBB3B8E69}"/>
              </a:ext>
            </a:extLst>
          </p:cNvPr>
          <p:cNvSpPr>
            <a:spLocks noGrp="1"/>
          </p:cNvSpPr>
          <p:nvPr>
            <p:ph idx="1"/>
          </p:nvPr>
        </p:nvSpPr>
        <p:spPr>
          <a:xfrm>
            <a:off x="838200" y="1352146"/>
            <a:ext cx="10515600" cy="4351338"/>
          </a:xfrm>
        </p:spPr>
        <p:txBody>
          <a:bodyPr>
            <a:noAutofit/>
          </a:bodyPr>
          <a:lstStyle/>
          <a:p>
            <a:pPr marL="0" indent="0">
              <a:buNone/>
            </a:pPr>
            <a:r>
              <a:rPr lang="lv-LV" sz="1800" b="1" dirty="0">
                <a:solidFill>
                  <a:schemeClr val="bg2">
                    <a:lumMod val="10000"/>
                  </a:schemeClr>
                </a:solidFill>
                <a:latin typeface="Arial" panose="020B0604020202020204" pitchFamily="34" charset="0"/>
                <a:cs typeface="Arial" panose="020B0604020202020204" pitchFamily="34" charset="0"/>
              </a:rPr>
              <a:t>Attiecināmās izmaksas:</a:t>
            </a:r>
          </a:p>
          <a:p>
            <a:pPr marL="0" lvl="0" indent="0" algn="just" eaLnBrk="0" fontAlgn="base" hangingPunct="0">
              <a:lnSpc>
                <a:spcPct val="100000"/>
              </a:lnSpc>
              <a:spcBef>
                <a:spcPct val="0"/>
              </a:spcBef>
              <a:spcAft>
                <a:spcPct val="0"/>
              </a:spcAft>
              <a:buNone/>
            </a:pPr>
            <a:endParaRPr lang="lv-LV" altLang="lv-LV" sz="800" b="1" dirty="0">
              <a:solidFill>
                <a:srgbClr val="008080"/>
              </a:solidFill>
              <a:latin typeface="Arial" panose="020B0604020202020204" pitchFamily="34" charset="0"/>
              <a:cs typeface="Arial" panose="020B0604020202020204" pitchFamily="34" charset="0"/>
            </a:endParaRPr>
          </a:p>
          <a:p>
            <a:pPr algn="just" eaLnBrk="0" fontAlgn="base" hangingPunct="0">
              <a:lnSpc>
                <a:spcPct val="120000"/>
              </a:lnSpc>
              <a:spcBef>
                <a:spcPct val="0"/>
              </a:spcBef>
              <a:spcAft>
                <a:spcPct val="0"/>
              </a:spcAft>
            </a:pPr>
            <a:r>
              <a:rPr lang="lv-LV" altLang="lv-LV" sz="1800" dirty="0">
                <a:solidFill>
                  <a:schemeClr val="bg2">
                    <a:lumMod val="25000"/>
                  </a:schemeClr>
                </a:solidFill>
                <a:latin typeface="Arial" panose="020B0604020202020204" pitchFamily="34" charset="0"/>
                <a:cs typeface="Arial" panose="020B0604020202020204" pitchFamily="34" charset="0"/>
              </a:rPr>
              <a:t>Precizēti dokumenti </a:t>
            </a:r>
            <a:r>
              <a:rPr lang="lv-LV" altLang="lv-LV" sz="1800" b="1" dirty="0">
                <a:solidFill>
                  <a:schemeClr val="bg2">
                    <a:lumMod val="10000"/>
                  </a:schemeClr>
                </a:solidFill>
                <a:latin typeface="Arial" panose="020B0604020202020204" pitchFamily="34" charset="0"/>
                <a:cs typeface="Arial" panose="020B0604020202020204" pitchFamily="34" charset="0"/>
              </a:rPr>
              <a:t>būvmateriālu iegādei </a:t>
            </a:r>
            <a:r>
              <a:rPr lang="lv-LV" altLang="lv-LV" sz="1800" b="1" i="1" dirty="0">
                <a:solidFill>
                  <a:schemeClr val="bg2">
                    <a:lumMod val="10000"/>
                  </a:schemeClr>
                </a:solidFill>
                <a:latin typeface="Arial" panose="020B0604020202020204" pitchFamily="34" charset="0"/>
                <a:cs typeface="Arial" panose="020B0604020202020204" pitchFamily="34" charset="0"/>
              </a:rPr>
              <a:t>(arī </a:t>
            </a:r>
            <a:r>
              <a:rPr lang="lv-LV" altLang="lv-LV" sz="1800" b="1" i="1" dirty="0" err="1">
                <a:solidFill>
                  <a:schemeClr val="bg2">
                    <a:lumMod val="10000"/>
                  </a:schemeClr>
                </a:solidFill>
                <a:latin typeface="Arial" panose="020B0604020202020204" pitchFamily="34" charset="0"/>
                <a:cs typeface="Arial" panose="020B0604020202020204" pitchFamily="34" charset="0"/>
              </a:rPr>
              <a:t>sab.lab.projektiem</a:t>
            </a:r>
            <a:r>
              <a:rPr lang="lv-LV" altLang="lv-LV" sz="1800" dirty="0">
                <a:solidFill>
                  <a:schemeClr val="bg2">
                    <a:lumMod val="10000"/>
                  </a:schemeClr>
                </a:solidFill>
                <a:latin typeface="Arial" panose="020B0604020202020204" pitchFamily="34" charset="0"/>
                <a:cs typeface="Arial" panose="020B0604020202020204" pitchFamily="34" charset="0"/>
              </a:rPr>
              <a:t>), jo precizēta informācija pie iesniedzamiem dokumentiem (</a:t>
            </a:r>
            <a:r>
              <a:rPr lang="lv-LV" altLang="lv-LV" sz="1800" dirty="0" err="1">
                <a:solidFill>
                  <a:schemeClr val="bg2">
                    <a:lumMod val="10000"/>
                  </a:schemeClr>
                </a:solidFill>
                <a:latin typeface="Arial" panose="020B0604020202020204" pitchFamily="34" charset="0"/>
                <a:cs typeface="Arial" panose="020B0604020202020204" pitchFamily="34" charset="0"/>
              </a:rPr>
              <a:t>VI.sadaļa</a:t>
            </a:r>
            <a:r>
              <a:rPr lang="lv-LV" altLang="lv-LV" sz="1800" dirty="0">
                <a:solidFill>
                  <a:schemeClr val="bg2">
                    <a:lumMod val="10000"/>
                  </a:schemeClr>
                </a:solidFill>
                <a:latin typeface="Arial" panose="020B0604020202020204" pitchFamily="34" charset="0"/>
                <a:cs typeface="Arial" panose="020B0604020202020204" pitchFamily="34" charset="0"/>
              </a:rPr>
              <a:t>). Atbalsta pretendentam ir jāveic visas darbības atbilstoši būvniecības normatīviem aktiem.</a:t>
            </a:r>
          </a:p>
          <a:p>
            <a:pPr marL="0" indent="0" algn="just" eaLnBrk="0" fontAlgn="base" hangingPunct="0">
              <a:lnSpc>
                <a:spcPct val="120000"/>
              </a:lnSpc>
              <a:spcBef>
                <a:spcPct val="0"/>
              </a:spcBef>
              <a:spcAft>
                <a:spcPct val="0"/>
              </a:spcAft>
              <a:buNone/>
            </a:pPr>
            <a:r>
              <a:rPr lang="lv-LV" altLang="lv-LV" sz="1600" dirty="0">
                <a:solidFill>
                  <a:schemeClr val="bg2">
                    <a:lumMod val="25000"/>
                  </a:schemeClr>
                </a:solidFill>
                <a:latin typeface="Arial" panose="020B0604020202020204" pitchFamily="34" charset="0"/>
                <a:cs typeface="Arial" panose="020B0604020202020204" pitchFamily="34" charset="0"/>
              </a:rPr>
              <a:t>33.3.;35.3. būvmateriālu iegādes izmaksas šo noteikumu 33.2. apakšpunktā minētajiem būvniecības darbiem, pamatojoties uz </a:t>
            </a:r>
            <a:r>
              <a:rPr lang="lv-LV" altLang="lv-LV" sz="1600" strike="sngStrike" dirty="0">
                <a:solidFill>
                  <a:srgbClr val="008080"/>
                </a:solidFill>
                <a:latin typeface="Arial" panose="020B0604020202020204" pitchFamily="34" charset="0"/>
                <a:cs typeface="Arial" panose="020B0604020202020204" pitchFamily="34" charset="0"/>
              </a:rPr>
              <a:t>būvprojektu ar būvatļaujā izdarītu atzīmi par projektēšanas nosacījumu izpildi, ja būvvalde pretendentam izsniegusi paskaidrojuma rakstu, un </a:t>
            </a:r>
            <a:r>
              <a:rPr lang="lv-LV" altLang="lv-LV" sz="1600" dirty="0" err="1">
                <a:solidFill>
                  <a:schemeClr val="bg2">
                    <a:lumMod val="25000"/>
                  </a:schemeClr>
                </a:solidFill>
                <a:latin typeface="Arial" panose="020B0604020202020204" pitchFamily="34" charset="0"/>
                <a:cs typeface="Arial" panose="020B0604020202020204" pitchFamily="34" charset="0"/>
              </a:rPr>
              <a:t>būvspeciālista</a:t>
            </a:r>
            <a:r>
              <a:rPr lang="lv-LV" altLang="lv-LV" sz="1600" dirty="0">
                <a:solidFill>
                  <a:schemeClr val="bg2">
                    <a:lumMod val="25000"/>
                  </a:schemeClr>
                </a:solidFill>
                <a:latin typeface="Arial" panose="020B0604020202020204" pitchFamily="34" charset="0"/>
                <a:cs typeface="Arial" panose="020B0604020202020204" pitchFamily="34" charset="0"/>
              </a:rPr>
              <a:t> sastādītu tāmi un skici;</a:t>
            </a:r>
          </a:p>
          <a:p>
            <a:pPr marL="0" indent="0" algn="just" eaLnBrk="0" fontAlgn="base" hangingPunct="0">
              <a:lnSpc>
                <a:spcPct val="120000"/>
              </a:lnSpc>
              <a:spcBef>
                <a:spcPct val="0"/>
              </a:spcBef>
              <a:spcAft>
                <a:spcPct val="0"/>
              </a:spcAft>
              <a:buNone/>
            </a:pPr>
            <a:endParaRPr lang="lv-LV" altLang="lv-LV" sz="800" dirty="0">
              <a:solidFill>
                <a:schemeClr val="bg2">
                  <a:lumMod val="10000"/>
                </a:schemeClr>
              </a:solidFill>
              <a:latin typeface="Arial" panose="020B0604020202020204" pitchFamily="34" charset="0"/>
              <a:cs typeface="Arial" panose="020B0604020202020204" pitchFamily="34" charset="0"/>
            </a:endParaRPr>
          </a:p>
          <a:p>
            <a:pPr algn="just" eaLnBrk="0" fontAlgn="base" hangingPunct="0">
              <a:lnSpc>
                <a:spcPct val="100000"/>
              </a:lnSpc>
              <a:spcBef>
                <a:spcPct val="0"/>
              </a:spcBef>
              <a:spcAft>
                <a:spcPct val="0"/>
              </a:spcAft>
            </a:pPr>
            <a:r>
              <a:rPr lang="lv-LV" altLang="lv-LV" sz="1800" b="1" dirty="0">
                <a:solidFill>
                  <a:schemeClr val="bg2">
                    <a:lumMod val="10000"/>
                  </a:schemeClr>
                </a:solidFill>
                <a:latin typeface="Arial" panose="020B0604020202020204" pitchFamily="34" charset="0"/>
                <a:cs typeface="Arial" panose="020B0604020202020204" pitchFamily="34" charset="0"/>
              </a:rPr>
              <a:t>Uzņēmējdarbības uzsācējiem </a:t>
            </a:r>
            <a:r>
              <a:rPr lang="lv-LV" altLang="lv-LV" sz="1800" dirty="0">
                <a:solidFill>
                  <a:schemeClr val="bg2">
                    <a:lumMod val="10000"/>
                  </a:schemeClr>
                </a:solidFill>
                <a:latin typeface="Arial" panose="020B0604020202020204" pitchFamily="34" charset="0"/>
                <a:cs typeface="Arial" panose="020B0604020202020204" pitchFamily="34" charset="0"/>
              </a:rPr>
              <a:t>ar sabiedriskām attiecībām saistītas un darbinieku dalība mācībās </a:t>
            </a:r>
            <a:r>
              <a:rPr lang="lv-LV" altLang="lv-LV" sz="1800" b="1" dirty="0">
                <a:solidFill>
                  <a:schemeClr val="bg2">
                    <a:lumMod val="10000"/>
                  </a:schemeClr>
                </a:solidFill>
                <a:latin typeface="Arial" panose="020B0604020202020204" pitchFamily="34" charset="0"/>
                <a:cs typeface="Arial" panose="020B0604020202020204" pitchFamily="34" charset="0"/>
              </a:rPr>
              <a:t>nav vienīgās izmaksas</a:t>
            </a:r>
            <a:r>
              <a:rPr lang="lv-LV" altLang="lv-LV" sz="1800" dirty="0">
                <a:solidFill>
                  <a:schemeClr val="bg2">
                    <a:lumMod val="10000"/>
                  </a:schemeClr>
                </a:solidFill>
                <a:latin typeface="Arial" panose="020B0604020202020204" pitchFamily="34" charset="0"/>
                <a:cs typeface="Arial" panose="020B0604020202020204" pitchFamily="34" charset="0"/>
              </a:rPr>
              <a:t> projektā.</a:t>
            </a:r>
          </a:p>
          <a:p>
            <a:pPr algn="just" eaLnBrk="0" fontAlgn="base" hangingPunct="0">
              <a:lnSpc>
                <a:spcPct val="100000"/>
              </a:lnSpc>
              <a:spcBef>
                <a:spcPct val="0"/>
              </a:spcBef>
              <a:spcAft>
                <a:spcPct val="0"/>
              </a:spcAft>
            </a:pPr>
            <a:endParaRPr lang="lv-LV" altLang="lv-LV" sz="800" dirty="0">
              <a:solidFill>
                <a:schemeClr val="bg2">
                  <a:lumMod val="10000"/>
                </a:schemeClr>
              </a:solidFill>
              <a:latin typeface="Arial" panose="020B0604020202020204" pitchFamily="34" charset="0"/>
              <a:cs typeface="Arial" panose="020B0604020202020204" pitchFamily="34" charset="0"/>
            </a:endParaRPr>
          </a:p>
          <a:p>
            <a:pPr marL="0" indent="0" algn="just" eaLnBrk="0" fontAlgn="base" hangingPunct="0">
              <a:lnSpc>
                <a:spcPct val="120000"/>
              </a:lnSpc>
              <a:spcBef>
                <a:spcPts val="600"/>
              </a:spcBef>
              <a:spcAft>
                <a:spcPct val="0"/>
              </a:spcAft>
              <a:buNone/>
            </a:pPr>
            <a:r>
              <a:rPr lang="lv-LV" altLang="lv-LV" sz="1600" u="sng" dirty="0">
                <a:solidFill>
                  <a:srgbClr val="008080"/>
                </a:solidFill>
                <a:latin typeface="Arial" panose="020B0604020202020204" pitchFamily="34" charset="0"/>
                <a:cs typeface="Arial" panose="020B0604020202020204" pitchFamily="34" charset="0"/>
              </a:rPr>
              <a:t>33.</a:t>
            </a:r>
            <a:r>
              <a:rPr lang="lv-LV" altLang="lv-LV" sz="1600" u="sng" baseline="30000" dirty="0">
                <a:solidFill>
                  <a:srgbClr val="008080"/>
                </a:solidFill>
                <a:latin typeface="Arial" panose="020B0604020202020204" pitchFamily="34" charset="0"/>
                <a:cs typeface="Arial" panose="020B0604020202020204" pitchFamily="34" charset="0"/>
              </a:rPr>
              <a:t>1</a:t>
            </a:r>
            <a:r>
              <a:rPr lang="lv-LV" altLang="lv-LV" sz="1600" u="sng" dirty="0">
                <a:solidFill>
                  <a:srgbClr val="008080"/>
                </a:solidFill>
                <a:latin typeface="Arial" panose="020B0604020202020204" pitchFamily="34" charset="0"/>
                <a:cs typeface="Arial" panose="020B0604020202020204" pitchFamily="34" charset="0"/>
              </a:rPr>
              <a:t>Ja atbalsta pretendents projektā plāno uzsākt vai uzsāk saimniecisko darbību (tostarp šo noteikumu 9.</a:t>
            </a:r>
            <a:r>
              <a:rPr lang="lv-LV" altLang="lv-LV" sz="1600" u="sng" baseline="30000" dirty="0">
                <a:solidFill>
                  <a:srgbClr val="008080"/>
                </a:solidFill>
                <a:latin typeface="Arial" panose="020B0604020202020204" pitchFamily="34" charset="0"/>
                <a:cs typeface="Arial" panose="020B0604020202020204" pitchFamily="34" charset="0"/>
              </a:rPr>
              <a:t>1</a:t>
            </a:r>
            <a:r>
              <a:rPr lang="lv-LV" altLang="lv-LV" sz="1600" u="sng" dirty="0">
                <a:solidFill>
                  <a:srgbClr val="008080"/>
                </a:solidFill>
                <a:latin typeface="Arial" panose="020B0604020202020204" pitchFamily="34" charset="0"/>
                <a:cs typeface="Arial" panose="020B0604020202020204" pitchFamily="34" charset="0"/>
              </a:rPr>
              <a:t> punktā minētā atbalsta gadījumā), šo noteikumu 33.5. </a:t>
            </a:r>
            <a:r>
              <a:rPr lang="lv-LV" altLang="lv-LV" sz="1600" i="1" u="sng" dirty="0">
                <a:solidFill>
                  <a:schemeClr val="bg2">
                    <a:lumMod val="50000"/>
                  </a:schemeClr>
                </a:solidFill>
                <a:latin typeface="Arial" panose="020B0604020202020204" pitchFamily="34" charset="0"/>
              </a:rPr>
              <a:t>(ar sabiedriskām attiecībām saistītas izmaksas)</a:t>
            </a:r>
            <a:r>
              <a:rPr lang="lv-LV" altLang="lv-LV" sz="1600" i="1" u="sng" dirty="0">
                <a:solidFill>
                  <a:srgbClr val="008080"/>
                </a:solidFill>
                <a:latin typeface="Arial" panose="020B0604020202020204" pitchFamily="34" charset="0"/>
                <a:cs typeface="Arial" panose="020B0604020202020204" pitchFamily="34" charset="0"/>
              </a:rPr>
              <a:t> </a:t>
            </a:r>
            <a:r>
              <a:rPr lang="lv-LV" altLang="lv-LV" sz="1600" u="sng" dirty="0">
                <a:solidFill>
                  <a:srgbClr val="008080"/>
                </a:solidFill>
                <a:latin typeface="Arial" panose="020B0604020202020204" pitchFamily="34" charset="0"/>
                <a:cs typeface="Arial" panose="020B0604020202020204" pitchFamily="34" charset="0"/>
              </a:rPr>
              <a:t>un ​33.7. apakšpunktā </a:t>
            </a:r>
            <a:r>
              <a:rPr lang="lv-LV" altLang="lv-LV" sz="1600" i="1" u="sng" dirty="0">
                <a:solidFill>
                  <a:schemeClr val="bg2">
                    <a:lumMod val="50000"/>
                  </a:schemeClr>
                </a:solidFill>
                <a:latin typeface="Arial" panose="020B0604020202020204" pitchFamily="34" charset="0"/>
              </a:rPr>
              <a:t>(darbinieku dalība mācībās) </a:t>
            </a:r>
            <a:r>
              <a:rPr lang="lv-LV" altLang="lv-LV" sz="1600" u="sng" dirty="0">
                <a:solidFill>
                  <a:srgbClr val="008080"/>
                </a:solidFill>
                <a:latin typeface="Arial" panose="020B0604020202020204" pitchFamily="34" charset="0"/>
                <a:cs typeface="Arial" panose="020B0604020202020204" pitchFamily="34" charset="0"/>
              </a:rPr>
              <a:t>minētās attiecināmās izmaksas </a:t>
            </a:r>
            <a:r>
              <a:rPr lang="lv-LV" altLang="lv-LV" sz="1600" b="1" u="sng" dirty="0">
                <a:solidFill>
                  <a:srgbClr val="008080"/>
                </a:solidFill>
                <a:latin typeface="Arial" panose="020B0604020202020204" pitchFamily="34" charset="0"/>
                <a:cs typeface="Arial" panose="020B0604020202020204" pitchFamily="34" charset="0"/>
              </a:rPr>
              <a:t>ir projekta daļa un ir nepieciešamas projekta mērķa sasniegšanai.</a:t>
            </a:r>
          </a:p>
          <a:p>
            <a:pPr marL="0" indent="0">
              <a:buNone/>
            </a:pPr>
            <a:endParaRPr lang="lv-LV" sz="800" b="1" dirty="0">
              <a:latin typeface="Arial" panose="020B0604020202020204" pitchFamily="34" charset="0"/>
              <a:cs typeface="Arial" panose="020B0604020202020204" pitchFamily="34" charset="0"/>
            </a:endParaRPr>
          </a:p>
          <a:p>
            <a:pPr marL="0" indent="0">
              <a:buNone/>
            </a:pPr>
            <a:r>
              <a:rPr lang="lv-LV" sz="1800" b="1" dirty="0">
                <a:latin typeface="Arial" panose="020B0604020202020204" pitchFamily="34" charset="0"/>
                <a:cs typeface="Arial" panose="020B0604020202020204" pitchFamily="34" charset="0"/>
              </a:rPr>
              <a:t>Neattiecināmās izmaksas:</a:t>
            </a:r>
          </a:p>
          <a:p>
            <a:pPr marL="0" indent="0">
              <a:buNone/>
            </a:pPr>
            <a:r>
              <a:rPr lang="lv-LV" altLang="lv-LV" sz="1600" u="sng" dirty="0">
                <a:solidFill>
                  <a:srgbClr val="008080"/>
                </a:solidFill>
                <a:latin typeface="Arial" panose="020B0604020202020204" pitchFamily="34" charset="0"/>
                <a:ea typeface="Times New Roman" panose="02020603050405020304" pitchFamily="18" charset="0"/>
                <a:cs typeface="Arial" panose="020B0604020202020204" pitchFamily="34" charset="0"/>
              </a:rPr>
              <a:t>42.12.</a:t>
            </a:r>
            <a:r>
              <a:rPr lang="lv-LV" altLang="lv-LV" sz="1600" u="sng" baseline="30000" dirty="0">
                <a:solidFill>
                  <a:srgbClr val="008080"/>
                </a:solidFill>
                <a:latin typeface="Arial" panose="020B0604020202020204" pitchFamily="34" charset="0"/>
                <a:ea typeface="Times New Roman" panose="02020603050405020304" pitchFamily="18" charset="0"/>
                <a:cs typeface="Arial" panose="020B0604020202020204" pitchFamily="34" charset="0"/>
              </a:rPr>
              <a:t>1</a:t>
            </a:r>
            <a:r>
              <a:rPr lang="lv-LV" altLang="lv-LV" sz="1600" u="sng" dirty="0">
                <a:solidFill>
                  <a:srgbClr val="008080"/>
                </a:solidFill>
                <a:latin typeface="Arial" panose="020B0604020202020204" pitchFamily="34" charset="0"/>
                <a:ea typeface="Times New Roman" panose="02020603050405020304" pitchFamily="18" charset="0"/>
                <a:cs typeface="Arial" panose="020B0604020202020204" pitchFamily="34" charset="0"/>
              </a:rPr>
              <a:t> ceļojuma vai dzīvojamā treilera (tostarp </a:t>
            </a:r>
            <a:r>
              <a:rPr lang="lv-LV" altLang="lv-LV" sz="1600" u="sng" dirty="0" err="1">
                <a:solidFill>
                  <a:srgbClr val="008080"/>
                </a:solidFill>
                <a:latin typeface="Arial" panose="020B0604020202020204" pitchFamily="34" charset="0"/>
                <a:ea typeface="Times New Roman" panose="02020603050405020304" pitchFamily="18" charset="0"/>
                <a:cs typeface="Arial" panose="020B0604020202020204" pitchFamily="34" charset="0"/>
              </a:rPr>
              <a:t>kempingpiekabes</a:t>
            </a:r>
            <a:r>
              <a:rPr lang="lv-LV" altLang="lv-LV" sz="1600" u="sng" dirty="0">
                <a:solidFill>
                  <a:srgbClr val="008080"/>
                </a:solidFill>
                <a:latin typeface="Arial" panose="020B0604020202020204" pitchFamily="34" charset="0"/>
                <a:ea typeface="Times New Roman" panose="02020603050405020304" pitchFamily="18" charset="0"/>
                <a:cs typeface="Arial" panose="020B0604020202020204" pitchFamily="34" charset="0"/>
              </a:rPr>
              <a:t>) iegādes izmaksas;</a:t>
            </a:r>
          </a:p>
        </p:txBody>
      </p:sp>
      <p:sp>
        <p:nvSpPr>
          <p:cNvPr id="4" name="Rectangle 1">
            <a:extLst>
              <a:ext uri="{FF2B5EF4-FFF2-40B4-BE49-F238E27FC236}">
                <a16:creationId xmlns:a16="http://schemas.microsoft.com/office/drawing/2014/main" id="{C879675D-71AA-9B26-3DA9-36653C6BD3AF}"/>
              </a:ext>
            </a:extLst>
          </p:cNvPr>
          <p:cNvSpPr>
            <a:spLocks noChangeArrowheads="1"/>
          </p:cNvSpPr>
          <p:nvPr/>
        </p:nvSpPr>
        <p:spPr bwMode="auto">
          <a:xfrm>
            <a:off x="6003634" y="-184666"/>
            <a:ext cx="184731" cy="36933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endParaRPr kumimoji="0" lang="lv-LV" altLang="lv-LV"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0644554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9" end="9"/>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D0D5D2-0570-BC54-E2EA-798390E9A384}"/>
              </a:ext>
            </a:extLst>
          </p:cNvPr>
          <p:cNvSpPr>
            <a:spLocks noGrp="1"/>
          </p:cNvSpPr>
          <p:nvPr>
            <p:ph type="title"/>
          </p:nvPr>
        </p:nvSpPr>
        <p:spPr/>
        <p:txBody>
          <a:bodyPr>
            <a:noAutofit/>
          </a:bodyPr>
          <a:lstStyle/>
          <a:p>
            <a:pPr algn="ctr"/>
            <a:r>
              <a:rPr lang="lv-LV" sz="2000" dirty="0">
                <a:solidFill>
                  <a:srgbClr val="19486A"/>
                </a:solidFill>
                <a:latin typeface="Arial Black" panose="020B0A04020102020204" pitchFamily="34" charset="0"/>
              </a:rPr>
              <a:t>Aktivitāte «Vietējās ekonomikas stiprināšanas iniciatīvas» (III)</a:t>
            </a:r>
            <a:br>
              <a:rPr lang="lv-LV" sz="2000" dirty="0">
                <a:solidFill>
                  <a:srgbClr val="19486A"/>
                </a:solidFill>
                <a:latin typeface="Arial Black" panose="020B0A04020102020204" pitchFamily="34" charset="0"/>
              </a:rPr>
            </a:br>
            <a:br>
              <a:rPr lang="lv-LV" sz="2000" dirty="0">
                <a:solidFill>
                  <a:srgbClr val="19486A"/>
                </a:solidFill>
                <a:latin typeface="Arial Black" panose="020B0A04020102020204" pitchFamily="34" charset="0"/>
              </a:rPr>
            </a:br>
            <a:r>
              <a:rPr lang="lv-LV" sz="2000" dirty="0">
                <a:solidFill>
                  <a:srgbClr val="19486A"/>
                </a:solidFill>
                <a:latin typeface="Arial Black" panose="020B0A04020102020204" pitchFamily="34" charset="0"/>
              </a:rPr>
              <a:t>Tehnikas un iekārtu katalogs lauksaimniecības produktu pārstrādei</a:t>
            </a:r>
            <a:br>
              <a:rPr lang="lv-LV" sz="2000" dirty="0">
                <a:solidFill>
                  <a:srgbClr val="19486A"/>
                </a:solidFill>
                <a:latin typeface="Arial Black" panose="020B0A04020102020204" pitchFamily="34" charset="0"/>
              </a:rPr>
            </a:br>
            <a:r>
              <a:rPr lang="lv-LV" altLang="lv-LV" sz="2000" b="1" dirty="0">
                <a:solidFill>
                  <a:schemeClr val="bg2">
                    <a:lumMod val="10000"/>
                  </a:schemeClr>
                </a:solidFill>
                <a:latin typeface="Arial" panose="020B0604020202020204" pitchFamily="34" charset="0"/>
              </a:rPr>
              <a:t>(piemēros no jaunām projektu kārtām)</a:t>
            </a:r>
            <a:br>
              <a:rPr lang="lv-LV" altLang="lv-LV" sz="2000" b="1" dirty="0">
                <a:solidFill>
                  <a:schemeClr val="bg2">
                    <a:lumMod val="10000"/>
                  </a:schemeClr>
                </a:solidFill>
                <a:latin typeface="Arial" panose="020B0604020202020204" pitchFamily="34" charset="0"/>
              </a:rPr>
            </a:br>
            <a:endParaRPr lang="lv-LV" sz="2000" dirty="0"/>
          </a:p>
        </p:txBody>
      </p:sp>
      <p:sp>
        <p:nvSpPr>
          <p:cNvPr id="3" name="Content Placeholder 2">
            <a:extLst>
              <a:ext uri="{FF2B5EF4-FFF2-40B4-BE49-F238E27FC236}">
                <a16:creationId xmlns:a16="http://schemas.microsoft.com/office/drawing/2014/main" id="{73B1DB3B-AD32-E2C1-405C-CDC92FD2350C}"/>
              </a:ext>
            </a:extLst>
          </p:cNvPr>
          <p:cNvSpPr>
            <a:spLocks noGrp="1"/>
          </p:cNvSpPr>
          <p:nvPr>
            <p:ph idx="1"/>
          </p:nvPr>
        </p:nvSpPr>
        <p:spPr>
          <a:xfrm>
            <a:off x="838200" y="1690688"/>
            <a:ext cx="10515600" cy="5014445"/>
          </a:xfrm>
        </p:spPr>
        <p:txBody>
          <a:bodyPr>
            <a:normAutofit lnSpcReduction="10000"/>
          </a:bodyPr>
          <a:lstStyle/>
          <a:p>
            <a:pPr algn="just"/>
            <a:r>
              <a:rPr lang="lv-LV" altLang="lv-LV" sz="1900" b="1" dirty="0">
                <a:solidFill>
                  <a:schemeClr val="bg2">
                    <a:lumMod val="10000"/>
                  </a:schemeClr>
                </a:solidFill>
                <a:latin typeface="Arial" panose="020B0604020202020204" pitchFamily="34" charset="0"/>
              </a:rPr>
              <a:t>Definīcija </a:t>
            </a:r>
            <a:r>
              <a:rPr lang="lv-LV" altLang="lv-LV" sz="1500" u="sng" dirty="0">
                <a:solidFill>
                  <a:srgbClr val="008080"/>
                </a:solidFill>
                <a:latin typeface="Arial" panose="020B0604020202020204" pitchFamily="34" charset="0"/>
              </a:rPr>
              <a:t>2.13. tehnikas un iekārtu katalogs – Lauku atbalsta dienesta elektroniskās pieteikšanās sistēmas elektroniskais rīks, ko izmanto tehnikas un iekārtu izmaksu standarta likmes noteikšanai atbilstoši vienību izmaksu standarta likmes metodikai. </a:t>
            </a:r>
            <a:endParaRPr lang="lv-LV" altLang="lv-LV" sz="1500" b="1" u="sng" dirty="0">
              <a:solidFill>
                <a:srgbClr val="008080"/>
              </a:solidFill>
              <a:latin typeface="Arial" panose="020B0604020202020204" pitchFamily="34" charset="0"/>
            </a:endParaRPr>
          </a:p>
          <a:p>
            <a:pPr algn="just"/>
            <a:endParaRPr lang="lv-LV" altLang="lv-LV" sz="800" dirty="0">
              <a:solidFill>
                <a:srgbClr val="008080"/>
              </a:solidFill>
              <a:latin typeface="Arial" panose="020B0604020202020204" pitchFamily="34" charset="0"/>
            </a:endParaRPr>
          </a:p>
          <a:p>
            <a:pPr algn="just"/>
            <a:r>
              <a:rPr lang="lv-LV" altLang="lv-LV" sz="1900" dirty="0">
                <a:solidFill>
                  <a:schemeClr val="bg2">
                    <a:lumMod val="10000"/>
                  </a:schemeClr>
                </a:solidFill>
                <a:latin typeface="Arial" panose="020B0604020202020204" pitchFamily="34" charset="0"/>
              </a:rPr>
              <a:t>Piemēro </a:t>
            </a:r>
            <a:r>
              <a:rPr lang="lv-LV" altLang="lv-LV" sz="1900" b="1" dirty="0">
                <a:solidFill>
                  <a:schemeClr val="bg2">
                    <a:lumMod val="10000"/>
                  </a:schemeClr>
                </a:solidFill>
                <a:latin typeface="Arial" panose="020B0604020202020204" pitchFamily="34" charset="0"/>
              </a:rPr>
              <a:t>lauksaimniecības produktu pārstrādes projektos pamatlīdzekļu iegādēm</a:t>
            </a:r>
            <a:r>
              <a:rPr lang="lv-LV" altLang="lv-LV" sz="1900" dirty="0">
                <a:solidFill>
                  <a:schemeClr val="bg2">
                    <a:lumMod val="10000"/>
                  </a:schemeClr>
                </a:solidFill>
                <a:latin typeface="Arial" panose="020B0604020202020204" pitchFamily="34" charset="0"/>
              </a:rPr>
              <a:t>, ja konkrētā iekārta ir pieejama tehnikas un iekārtu katalogā</a:t>
            </a:r>
            <a:r>
              <a:rPr lang="lv-LV" altLang="lv-LV" sz="1900" dirty="0">
                <a:solidFill>
                  <a:srgbClr val="008080"/>
                </a:solidFill>
                <a:latin typeface="Arial" panose="020B0604020202020204" pitchFamily="34" charset="0"/>
              </a:rPr>
              <a:t>.</a:t>
            </a:r>
          </a:p>
          <a:p>
            <a:pPr marL="0" indent="0" algn="just">
              <a:lnSpc>
                <a:spcPct val="120000"/>
              </a:lnSpc>
              <a:buNone/>
            </a:pPr>
            <a:r>
              <a:rPr lang="lv-LV" altLang="lv-LV" sz="1500" u="sng" dirty="0">
                <a:solidFill>
                  <a:srgbClr val="008080"/>
                </a:solidFill>
                <a:latin typeface="Arial" panose="020B0604020202020204" pitchFamily="34" charset="0"/>
                <a:cs typeface="Arial" panose="020B0604020202020204" pitchFamily="34" charset="0"/>
              </a:rPr>
              <a:t>33.</a:t>
            </a:r>
            <a:r>
              <a:rPr lang="lv-LV" altLang="lv-LV" sz="1500" u="sng" baseline="30000" dirty="0">
                <a:solidFill>
                  <a:srgbClr val="008080"/>
                </a:solidFill>
                <a:latin typeface="Arial" panose="020B0604020202020204" pitchFamily="34" charset="0"/>
                <a:cs typeface="Arial" panose="020B0604020202020204" pitchFamily="34" charset="0"/>
              </a:rPr>
              <a:t>3</a:t>
            </a:r>
            <a:r>
              <a:rPr lang="lv-LV" altLang="lv-LV" sz="1500" u="sng" dirty="0">
                <a:solidFill>
                  <a:srgbClr val="008080"/>
                </a:solidFill>
                <a:latin typeface="Arial" panose="020B0604020202020204" pitchFamily="34" charset="0"/>
                <a:cs typeface="Arial" panose="020B0604020202020204" pitchFamily="34" charset="0"/>
              </a:rPr>
              <a:t>Atbalstu par šo noteikumu 33.1. apakšpunktā </a:t>
            </a:r>
            <a:r>
              <a:rPr lang="lv-LV" altLang="lv-LV" sz="1500" i="1" u="sng" dirty="0">
                <a:solidFill>
                  <a:schemeClr val="bg2">
                    <a:lumMod val="50000"/>
                  </a:schemeClr>
                </a:solidFill>
                <a:latin typeface="Arial" panose="020B0604020202020204" pitchFamily="34" charset="0"/>
              </a:rPr>
              <a:t>(pamatlīdzekļiem) </a:t>
            </a:r>
            <a:r>
              <a:rPr lang="lv-LV" altLang="lv-LV" sz="1500" u="sng" dirty="0">
                <a:solidFill>
                  <a:srgbClr val="008080"/>
                </a:solidFill>
                <a:latin typeface="Arial" panose="020B0604020202020204" pitchFamily="34" charset="0"/>
                <a:cs typeface="Arial" panose="020B0604020202020204" pitchFamily="34" charset="0"/>
              </a:rPr>
              <a:t>minētajām attiecināmajām izmaksām šo noteikumu 15. punktā </a:t>
            </a:r>
            <a:r>
              <a:rPr lang="lv-LV" altLang="lv-LV" sz="1500" i="1" u="sng" dirty="0">
                <a:solidFill>
                  <a:schemeClr val="bg2">
                    <a:lumMod val="50000"/>
                  </a:schemeClr>
                </a:solidFill>
                <a:latin typeface="Arial" panose="020B0604020202020204" pitchFamily="34" charset="0"/>
              </a:rPr>
              <a:t>(lauksaimniecības produktu pārstrādei) </a:t>
            </a:r>
            <a:r>
              <a:rPr lang="lv-LV" altLang="lv-LV" sz="1500" u="sng" dirty="0">
                <a:solidFill>
                  <a:srgbClr val="008080"/>
                </a:solidFill>
                <a:latin typeface="Arial" panose="020B0604020202020204" pitchFamily="34" charset="0"/>
                <a:cs typeface="Arial" panose="020B0604020202020204" pitchFamily="34" charset="0"/>
              </a:rPr>
              <a:t>minētajā gadījumā piešķir, </a:t>
            </a:r>
            <a:r>
              <a:rPr lang="lv-LV" altLang="lv-LV" sz="1500" b="1" u="sng" dirty="0">
                <a:solidFill>
                  <a:srgbClr val="008080"/>
                </a:solidFill>
                <a:latin typeface="Arial" panose="020B0604020202020204" pitchFamily="34" charset="0"/>
                <a:cs typeface="Arial" panose="020B0604020202020204" pitchFamily="34" charset="0"/>
              </a:rPr>
              <a:t>piemērojot tehnikas un iekārtu katalogu, ja konkrētā iekārta ir pieejama tehnikas un iekārtu katalogā.</a:t>
            </a:r>
          </a:p>
          <a:p>
            <a:pPr marL="0" indent="0" algn="just">
              <a:buNone/>
            </a:pPr>
            <a:endParaRPr lang="lv-LV" altLang="lv-LV" sz="1500" b="1" u="sng" dirty="0">
              <a:solidFill>
                <a:srgbClr val="008080"/>
              </a:solidFill>
              <a:latin typeface="Arial" panose="020B0604020202020204" pitchFamily="34" charset="0"/>
              <a:cs typeface="Arial" panose="020B0604020202020204" pitchFamily="34" charset="0"/>
            </a:endParaRPr>
          </a:p>
          <a:p>
            <a:r>
              <a:rPr lang="lv-LV" sz="1900" b="1" dirty="0">
                <a:solidFill>
                  <a:schemeClr val="bg2">
                    <a:lumMod val="10000"/>
                  </a:schemeClr>
                </a:solidFill>
                <a:latin typeface="Arial" panose="020B0604020202020204" pitchFamily="34" charset="0"/>
              </a:rPr>
              <a:t>Aizstāj iepirkuma procedūru</a:t>
            </a:r>
          </a:p>
          <a:p>
            <a:pPr marL="0" lvl="0" indent="0" algn="just" eaLnBrk="0" fontAlgn="base" hangingPunct="0">
              <a:lnSpc>
                <a:spcPct val="100000"/>
              </a:lnSpc>
              <a:spcBef>
                <a:spcPct val="0"/>
              </a:spcBef>
              <a:spcAft>
                <a:spcPct val="0"/>
              </a:spcAft>
              <a:buNone/>
            </a:pPr>
            <a:r>
              <a:rPr lang="lv-LV" altLang="lv-LV" sz="1500" dirty="0">
                <a:solidFill>
                  <a:srgbClr val="525252"/>
                </a:solidFill>
                <a:latin typeface="Arial" panose="020B0604020202020204" pitchFamily="34" charset="0"/>
                <a:cs typeface="Arial" panose="020B0604020202020204" pitchFamily="34" charset="0"/>
              </a:rPr>
              <a:t>48.4.iepirkuma procedūru apliecinošus dokumentus saskaņā ar normatīvajiem aktiem par valsts un Eiropas Savienības atbalsta piešķiršanas, administrēšanas un uzraudzības vispārējo kārtību lauku un zivsaimniecības attīstībai, </a:t>
            </a:r>
            <a:r>
              <a:rPr lang="lv-LV" altLang="lv-LV" sz="1500" u="sng" dirty="0">
                <a:solidFill>
                  <a:srgbClr val="008080"/>
                </a:solidFill>
                <a:latin typeface="Arial" panose="020B0604020202020204" pitchFamily="34" charset="0"/>
                <a:cs typeface="Arial" panose="020B0604020202020204" pitchFamily="34" charset="0"/>
              </a:rPr>
              <a:t>ja vien iegādei nepiemēro tehnikas un iekārtu katalogu.</a:t>
            </a:r>
            <a:r>
              <a:rPr lang="lv-LV" altLang="lv-LV" sz="1500" dirty="0">
                <a:solidFill>
                  <a:srgbClr val="525252"/>
                </a:solidFill>
                <a:latin typeface="Arial" panose="020B0604020202020204" pitchFamily="34" charset="0"/>
                <a:cs typeface="Arial" panose="020B0604020202020204" pitchFamily="34" charset="0"/>
              </a:rPr>
              <a:t> Būvniecības iepirkuma procedūru apliecinošie dokumenti iesniedzami </a:t>
            </a:r>
            <a:r>
              <a:rPr lang="lv-LV" altLang="lv-LV" sz="1500" i="1" dirty="0">
                <a:solidFill>
                  <a:srgbClr val="525252"/>
                </a:solidFill>
                <a:latin typeface="Arial" panose="020B0604020202020204" pitchFamily="34" charset="0"/>
                <a:cs typeface="Arial" panose="020B0604020202020204" pitchFamily="34" charset="0"/>
              </a:rPr>
              <a:t>Excel</a:t>
            </a:r>
            <a:r>
              <a:rPr lang="lv-LV" altLang="lv-LV" sz="1500" dirty="0">
                <a:solidFill>
                  <a:srgbClr val="525252"/>
                </a:solidFill>
                <a:latin typeface="Arial" panose="020B0604020202020204" pitchFamily="34" charset="0"/>
                <a:cs typeface="Arial" panose="020B0604020202020204" pitchFamily="34" charset="0"/>
              </a:rPr>
              <a:t> formātā;</a:t>
            </a:r>
          </a:p>
          <a:p>
            <a:pPr marL="0" lvl="0" indent="0" algn="just" eaLnBrk="0" fontAlgn="base" hangingPunct="0">
              <a:lnSpc>
                <a:spcPct val="100000"/>
              </a:lnSpc>
              <a:spcBef>
                <a:spcPct val="0"/>
              </a:spcBef>
              <a:spcAft>
                <a:spcPct val="0"/>
              </a:spcAft>
              <a:buNone/>
            </a:pPr>
            <a:endParaRPr lang="lv-LV" altLang="lv-LV" sz="900" dirty="0">
              <a:solidFill>
                <a:srgbClr val="525252"/>
              </a:solidFill>
              <a:latin typeface="Arial" panose="020B0604020202020204" pitchFamily="34" charset="0"/>
              <a:cs typeface="Arial" panose="020B0604020202020204" pitchFamily="34" charset="0"/>
            </a:endParaRPr>
          </a:p>
          <a:p>
            <a:pPr marL="0" indent="0">
              <a:buNone/>
            </a:pPr>
            <a:r>
              <a:rPr lang="lv-LV" sz="1500" dirty="0">
                <a:solidFill>
                  <a:srgbClr val="525252"/>
                </a:solidFill>
                <a:latin typeface="Arial" panose="020B0604020202020204" pitchFamily="34" charset="0"/>
                <a:cs typeface="Arial" panose="020B0604020202020204" pitchFamily="34" charset="0"/>
              </a:rPr>
              <a:t>42.Šo noteikumu 1. punktā minētajās aktivitātēs neattiecināmas ir šādas izmaksas:</a:t>
            </a:r>
          </a:p>
          <a:p>
            <a:pPr marL="0" lvl="0" indent="0" algn="just" eaLnBrk="0" fontAlgn="base" hangingPunct="0">
              <a:lnSpc>
                <a:spcPct val="100000"/>
              </a:lnSpc>
              <a:spcBef>
                <a:spcPct val="0"/>
              </a:spcBef>
              <a:spcAft>
                <a:spcPct val="0"/>
              </a:spcAft>
              <a:buNone/>
            </a:pPr>
            <a:r>
              <a:rPr lang="lv-LV" altLang="lv-LV" sz="1500" dirty="0">
                <a:solidFill>
                  <a:srgbClr val="525252"/>
                </a:solidFill>
                <a:latin typeface="Arial" panose="020B0604020202020204" pitchFamily="34" charset="0"/>
                <a:cs typeface="Arial" panose="020B0604020202020204" pitchFamily="34" charset="0"/>
              </a:rPr>
              <a:t>42.4.izmaksas, kas saistītas ar jebkuru piegādi, pakalpojumu vai darbu, ja nav organizēta atbilstoša iepirkuma procedūra saskaņā ar normatīvajiem aktiem par iepirkuma procedūras piemērošanu, </a:t>
            </a:r>
            <a:r>
              <a:rPr lang="lv-LV" altLang="lv-LV" sz="1500" u="sng" dirty="0">
                <a:solidFill>
                  <a:srgbClr val="008080"/>
                </a:solidFill>
                <a:latin typeface="Arial" panose="020B0604020202020204" pitchFamily="34" charset="0"/>
                <a:cs typeface="Arial" panose="020B0604020202020204" pitchFamily="34" charset="0"/>
              </a:rPr>
              <a:t>izņemot gadījumu, ja tiek iegādāta tehnika un iekārtas atbilstoši tehnikas un iekārtu katalogam;</a:t>
            </a:r>
          </a:p>
          <a:p>
            <a:pPr marL="0" lvl="0" indent="0" algn="just" eaLnBrk="0" fontAlgn="base" hangingPunct="0">
              <a:lnSpc>
                <a:spcPct val="100000"/>
              </a:lnSpc>
              <a:spcBef>
                <a:spcPct val="0"/>
              </a:spcBef>
              <a:spcAft>
                <a:spcPct val="0"/>
              </a:spcAft>
              <a:buNone/>
            </a:pPr>
            <a:endParaRPr lang="lv-LV" altLang="lv-LV" sz="1500" dirty="0">
              <a:solidFill>
                <a:srgbClr val="525252"/>
              </a:solidFill>
              <a:latin typeface="Arial" panose="020B0604020202020204" pitchFamily="34" charset="0"/>
              <a:cs typeface="Arial" panose="020B0604020202020204" pitchFamily="34" charset="0"/>
            </a:endParaRPr>
          </a:p>
          <a:p>
            <a:pPr marL="0" lvl="0" indent="0" algn="just" eaLnBrk="0" fontAlgn="base" hangingPunct="0">
              <a:lnSpc>
                <a:spcPct val="100000"/>
              </a:lnSpc>
              <a:spcBef>
                <a:spcPct val="0"/>
              </a:spcBef>
              <a:spcAft>
                <a:spcPct val="0"/>
              </a:spcAft>
              <a:buNone/>
            </a:pPr>
            <a:endParaRPr lang="lv-LV" altLang="lv-LV" sz="1500" dirty="0">
              <a:latin typeface="Arial" panose="020B0604020202020204" pitchFamily="34" charset="0"/>
              <a:cs typeface="Arial" panose="020B0604020202020204" pitchFamily="34" charset="0"/>
            </a:endParaRPr>
          </a:p>
          <a:p>
            <a:endParaRPr lang="lv-LV" sz="1700" dirty="0">
              <a:solidFill>
                <a:srgbClr val="008080"/>
              </a:solidFill>
              <a:latin typeface="Arial" panose="020B0604020202020204" pitchFamily="34" charset="0"/>
            </a:endParaRPr>
          </a:p>
        </p:txBody>
      </p:sp>
    </p:spTree>
    <p:extLst>
      <p:ext uri="{BB962C8B-B14F-4D97-AF65-F5344CB8AC3E}">
        <p14:creationId xmlns:p14="http://schemas.microsoft.com/office/powerpoint/2010/main" val="3486295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1066</TotalTime>
  <Words>4541</Words>
  <Application>Microsoft Office PowerPoint</Application>
  <PresentationFormat>Widescreen</PresentationFormat>
  <Paragraphs>384</Paragraphs>
  <Slides>24</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24</vt:i4>
      </vt:variant>
    </vt:vector>
  </HeadingPairs>
  <TitlesOfParts>
    <vt:vector size="33" baseType="lpstr">
      <vt:lpstr>Aptos</vt:lpstr>
      <vt:lpstr>Aptos Display</vt:lpstr>
      <vt:lpstr>Arial</vt:lpstr>
      <vt:lpstr>Arial Black</vt:lpstr>
      <vt:lpstr>Calibri</vt:lpstr>
      <vt:lpstr>Poppins Light Bold</vt:lpstr>
      <vt:lpstr>Verdana</vt:lpstr>
      <vt:lpstr>Wingdings</vt:lpstr>
      <vt:lpstr>Office Theme</vt:lpstr>
      <vt:lpstr>PowerPoint Presentation</vt:lpstr>
      <vt:lpstr>Grozījumi MKN 580 Valsts un Eiropas Savienības atbalsta piešķiršanas kārtība Eiropas Lauksaimniecības fonda lauku attīstībai intervencē "Darbību īstenošana saskaņā ar sabiedrības virzītas vietējās attīstības stratēģiju, tostarp sadarbības aktivitātes un to sagatavošana"</vt:lpstr>
      <vt:lpstr>Būtiskākie grozījumi un to piemērošana (I)</vt:lpstr>
      <vt:lpstr>Būtiskākie grozījumi un to piemērošana (II)</vt:lpstr>
      <vt:lpstr>Vispārīgie nosacījumi</vt:lpstr>
      <vt:lpstr>Publiskā finansējuma saņemšanas nosacījumi  abām aktivitātēm</vt:lpstr>
      <vt:lpstr>Aktivitāte «Vietējās ekonomikas stiprināšanas iniciatīvas» (I)</vt:lpstr>
      <vt:lpstr>Aktivitāte «Vietējās ekonomikas stiprināšanas iniciatīvas» (II)  attiecināmās un neattiecināmās izmaksas</vt:lpstr>
      <vt:lpstr>Aktivitāte «Vietējās ekonomikas stiprināšanas iniciatīvas» (III)  Tehnikas un iekārtu katalogs lauksaimniecības produktu pārstrādei (piemēros no jaunām projektu kārtām) </vt:lpstr>
      <vt:lpstr>Aktivitāte «Kopienu spēcinošas un vietas attīstību sekmējošas iniciatīvas»</vt:lpstr>
      <vt:lpstr>Valsts atbalsts (32.punkts)</vt:lpstr>
      <vt:lpstr>Iesniedzamie dokumenti par nekustamo īpašumu, kas nav atbalsta pretendenta īpašumā (48.3 un 49.3.apakšpunkts)</vt:lpstr>
      <vt:lpstr>Iesniedzamie dokumenti par būvniecību</vt:lpstr>
      <vt:lpstr>Pašvaldībām</vt:lpstr>
      <vt:lpstr>Projektu uzraudzības periods</vt:lpstr>
      <vt:lpstr>Projekta īstenošanas uzsākšanas nosacījums  (arī «Budžeta projektam», «Lauku biļetei» un «Jauniešu iniciatīvām»)</vt:lpstr>
      <vt:lpstr>VRG procedūras</vt:lpstr>
      <vt:lpstr>«Budžeta projekts», tostarp «Lauku biļete», un «Jauniešu iniciatīvas»</vt:lpstr>
      <vt:lpstr>Aktivitāte «Vietējās ekonomikas stiprināšanas iniciatīvas» (I) «Lauku biļete» un «Budžeta projekts»</vt:lpstr>
      <vt:lpstr>Aktivitāte «Vietējās ekonomikas stiprināšanas iniciatīvas» (II) «Lauku biļete» un «Budžeta projekts»</vt:lpstr>
      <vt:lpstr>Aktivitāte «Kopienu spēcinošas un vietas attīstību sekmējošas iniciatīvas» «Budžeta projekts» un «Jauniešu iniciatīvas»</vt:lpstr>
      <vt:lpstr>71. Atbalsta saņēmējs šo noteikumu 9.1 punktā minēto atbalstu saņem, pamatojoties uz projektā noteiktā rezultāta vai starprezultātu izpildi. Ja rezultāts vai kāds no starprezultātiem nav sasniegts, atbalstu par to nepiešķir.</vt:lpstr>
      <vt:lpstr>Maksāšanas kārtība «Lauku biļetei» un «Jauniešu iniciatīvām»</vt:lpstr>
      <vt:lpstr>PowerPoint Presentation</vt:lpstr>
    </vt:vector>
  </TitlesOfParts>
  <Company>Zemkopības Ministrija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Andra Karlsone</dc:creator>
  <cp:lastModifiedBy>Sandija Kaulina</cp:lastModifiedBy>
  <cp:revision>111</cp:revision>
  <dcterms:created xsi:type="dcterms:W3CDTF">2025-06-27T14:43:17Z</dcterms:created>
  <dcterms:modified xsi:type="dcterms:W3CDTF">2025-10-13T11:01:05Z</dcterms:modified>
</cp:coreProperties>
</file>