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sldIdLst>
    <p:sldId id="256" r:id="rId2"/>
    <p:sldId id="267" r:id="rId3"/>
    <p:sldId id="259" r:id="rId4"/>
    <p:sldId id="263" r:id="rId5"/>
    <p:sldId id="261" r:id="rId6"/>
    <p:sldId id="264" r:id="rId7"/>
    <p:sldId id="265" r:id="rId8"/>
    <p:sldId id="262"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C0759A-AA0E-41CD-B058-7392BBDA5ABF}" type="datetimeFigureOut">
              <a:rPr lang="en-US" smtClean="0"/>
              <a:t>05-Nov-20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2B1D7D0-CB25-4901-8DEC-CE90107175E8}" type="slidenum">
              <a:rPr lang="en-US" smtClean="0"/>
              <a:t>‹#›</a:t>
            </a:fld>
            <a:endParaRPr lang="en-US"/>
          </a:p>
        </p:txBody>
      </p:sp>
    </p:spTree>
    <p:extLst>
      <p:ext uri="{BB962C8B-B14F-4D97-AF65-F5344CB8AC3E}">
        <p14:creationId xmlns:p14="http://schemas.microsoft.com/office/powerpoint/2010/main" val="336440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C0759A-AA0E-41CD-B058-7392BBDA5ABF}" type="datetimeFigureOut">
              <a:rPr lang="en-US" smtClean="0"/>
              <a:t>05-Nov-20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348505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C0759A-AA0E-41CD-B058-7392BBDA5ABF}" type="datetimeFigureOut">
              <a:rPr lang="en-US" smtClean="0"/>
              <a:t>05-Nov-20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288447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C0759A-AA0E-41CD-B058-7392BBDA5ABF}" type="datetimeFigureOut">
              <a:rPr lang="en-US" smtClean="0"/>
              <a:t>05-Nov-20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14107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8AC0759A-AA0E-41CD-B058-7392BBDA5ABF}" type="datetimeFigureOut">
              <a:rPr lang="en-US" smtClean="0"/>
              <a:t>05-Nov-20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2B1D7D0-CB25-4901-8DEC-CE90107175E8}" type="slidenum">
              <a:rPr lang="en-US" smtClean="0"/>
              <a:t>‹#›</a:t>
            </a:fld>
            <a:endParaRPr lang="en-US"/>
          </a:p>
        </p:txBody>
      </p:sp>
    </p:spTree>
    <p:extLst>
      <p:ext uri="{BB962C8B-B14F-4D97-AF65-F5344CB8AC3E}">
        <p14:creationId xmlns:p14="http://schemas.microsoft.com/office/powerpoint/2010/main" val="107981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C0759A-AA0E-41CD-B058-7392BBDA5ABF}" type="datetimeFigureOut">
              <a:rPr lang="en-US" smtClean="0"/>
              <a:t>05-Nov-20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295404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C0759A-AA0E-41CD-B058-7392BBDA5ABF}" type="datetimeFigureOut">
              <a:rPr lang="en-US" smtClean="0"/>
              <a:t>05-Nov-20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214047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C0759A-AA0E-41CD-B058-7392BBDA5ABF}" type="datetimeFigureOut">
              <a:rPr lang="en-US" smtClean="0"/>
              <a:t>05-Nov-20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371022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C0759A-AA0E-41CD-B058-7392BBDA5ABF}" type="datetimeFigureOut">
              <a:rPr lang="en-US" smtClean="0"/>
              <a:t>05-Nov-20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2229333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0759A-AA0E-41CD-B058-7392BBDA5ABF}" type="datetimeFigureOut">
              <a:rPr lang="en-US" smtClean="0"/>
              <a:t>05-Nov-20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2092141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C0759A-AA0E-41CD-B058-7392BBDA5ABF}" type="datetimeFigureOut">
              <a:rPr lang="en-US" smtClean="0"/>
              <a:t>05-Nov-20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2B1D7D0-CB25-4901-8DEC-CE90107175E8}" type="slidenum">
              <a:rPr lang="en-US" smtClean="0"/>
              <a:t>‹#›</a:t>
            </a:fld>
            <a:endParaRPr lang="en-US"/>
          </a:p>
        </p:txBody>
      </p:sp>
    </p:spTree>
    <p:extLst>
      <p:ext uri="{BB962C8B-B14F-4D97-AF65-F5344CB8AC3E}">
        <p14:creationId xmlns:p14="http://schemas.microsoft.com/office/powerpoint/2010/main" val="59727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AC0759A-AA0E-41CD-B058-7392BBDA5ABF}" type="datetimeFigureOut">
              <a:rPr lang="en-US" smtClean="0"/>
              <a:t>05-Nov-20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2B1D7D0-CB25-4901-8DEC-CE90107175E8}" type="slidenum">
              <a:rPr lang="en-US" smtClean="0"/>
              <a:t>‹#›</a:t>
            </a:fld>
            <a:endParaRPr lang="en-US"/>
          </a:p>
        </p:txBody>
      </p:sp>
    </p:spTree>
    <p:extLst>
      <p:ext uri="{BB962C8B-B14F-4D97-AF65-F5344CB8AC3E}">
        <p14:creationId xmlns:p14="http://schemas.microsoft.com/office/powerpoint/2010/main" val="362405427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visitsalacgriva.lv/lv/ko-darit/svetupes-negu-tacis/"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4455-26B8-4213-8673-8A6E57041031}"/>
              </a:ext>
            </a:extLst>
          </p:cNvPr>
          <p:cNvSpPr>
            <a:spLocks noGrp="1"/>
          </p:cNvSpPr>
          <p:nvPr>
            <p:ph type="ctrTitle"/>
          </p:nvPr>
        </p:nvSpPr>
        <p:spPr>
          <a:xfrm>
            <a:off x="844492" y="469783"/>
            <a:ext cx="9144000" cy="1062139"/>
          </a:xfrm>
        </p:spPr>
        <p:txBody>
          <a:bodyPr>
            <a:normAutofit fontScale="90000"/>
          </a:bodyPr>
          <a:lstStyle/>
          <a:p>
            <a:r>
              <a:rPr lang="lv-LV" sz="5400" dirty="0"/>
              <a:t>LAMPREY CATCHING IN SVĒTUPE</a:t>
            </a:r>
            <a:endParaRPr lang="en-US" sz="5400" dirty="0"/>
          </a:p>
        </p:txBody>
      </p:sp>
      <p:sp>
        <p:nvSpPr>
          <p:cNvPr id="3" name="Subtitle 2">
            <a:extLst>
              <a:ext uri="{FF2B5EF4-FFF2-40B4-BE49-F238E27FC236}">
                <a16:creationId xmlns:a16="http://schemas.microsoft.com/office/drawing/2014/main" id="{B16DE531-4978-4EF5-8DFC-B2BAF1A79889}"/>
              </a:ext>
            </a:extLst>
          </p:cNvPr>
          <p:cNvSpPr>
            <a:spLocks noGrp="1"/>
          </p:cNvSpPr>
          <p:nvPr>
            <p:ph type="subTitle" idx="1"/>
          </p:nvPr>
        </p:nvSpPr>
        <p:spPr>
          <a:xfrm>
            <a:off x="7810151" y="2114027"/>
            <a:ext cx="3775045" cy="5134062"/>
          </a:xfrm>
        </p:spPr>
        <p:txBody>
          <a:bodyPr>
            <a:normAutofit/>
          </a:bodyPr>
          <a:lstStyle/>
          <a:p>
            <a:pPr algn="r"/>
            <a:r>
              <a:rPr lang="lv-LV" dirty="0"/>
              <a:t>Inese </a:t>
            </a:r>
            <a:r>
              <a:rPr lang="lv-LV" dirty="0" err="1"/>
              <a:t>Koluškina</a:t>
            </a:r>
            <a:r>
              <a:rPr lang="lv-LV" dirty="0"/>
              <a:t>, </a:t>
            </a:r>
            <a:br>
              <a:rPr lang="lv-LV" dirty="0"/>
            </a:br>
            <a:r>
              <a:rPr lang="lv-LV" dirty="0" err="1"/>
              <a:t>Co-owner</a:t>
            </a:r>
            <a:r>
              <a:rPr lang="lv-LV" dirty="0"/>
              <a:t> </a:t>
            </a:r>
            <a:r>
              <a:rPr lang="lv-LV" dirty="0" err="1"/>
              <a:t>of</a:t>
            </a:r>
            <a:r>
              <a:rPr lang="lv-LV" dirty="0"/>
              <a:t> Svētupe </a:t>
            </a:r>
            <a:r>
              <a:rPr lang="lv-LV" dirty="0" err="1"/>
              <a:t>lamprey</a:t>
            </a:r>
            <a:r>
              <a:rPr lang="lv-LV" dirty="0"/>
              <a:t> trap</a:t>
            </a:r>
          </a:p>
          <a:p>
            <a:pPr algn="r"/>
            <a:r>
              <a:rPr lang="lv-LV" dirty="0"/>
              <a:t>ILEEE in Riga, </a:t>
            </a:r>
            <a:br>
              <a:rPr lang="lv-LV" dirty="0"/>
            </a:br>
            <a:r>
              <a:rPr lang="lv-LV" dirty="0"/>
              <a:t>28th October, 2020</a:t>
            </a:r>
            <a:endParaRPr lang="en-US" dirty="0"/>
          </a:p>
        </p:txBody>
      </p:sp>
      <p:pic>
        <p:nvPicPr>
          <p:cNvPr id="5" name="Picture 4">
            <a:extLst>
              <a:ext uri="{FF2B5EF4-FFF2-40B4-BE49-F238E27FC236}">
                <a16:creationId xmlns:a16="http://schemas.microsoft.com/office/drawing/2014/main" id="{1AD5EA4D-358D-4F96-9438-2A07680AF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92" y="1796764"/>
            <a:ext cx="7566869" cy="4663692"/>
          </a:xfrm>
          <a:prstGeom prst="rect">
            <a:avLst/>
          </a:prstGeom>
        </p:spPr>
      </p:pic>
    </p:spTree>
    <p:extLst>
      <p:ext uri="{BB962C8B-B14F-4D97-AF65-F5344CB8AC3E}">
        <p14:creationId xmlns:p14="http://schemas.microsoft.com/office/powerpoint/2010/main" val="1553113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8BDF-7938-4265-92E7-E59548AA527E}"/>
              </a:ext>
            </a:extLst>
          </p:cNvPr>
          <p:cNvSpPr>
            <a:spLocks noGrp="1"/>
          </p:cNvSpPr>
          <p:nvPr>
            <p:ph type="title"/>
          </p:nvPr>
        </p:nvSpPr>
        <p:spPr>
          <a:xfrm>
            <a:off x="8402791" y="171747"/>
            <a:ext cx="4219830" cy="1141497"/>
          </a:xfrm>
        </p:spPr>
        <p:txBody>
          <a:bodyPr>
            <a:normAutofit fontScale="90000"/>
          </a:bodyPr>
          <a:lstStyle/>
          <a:p>
            <a:r>
              <a:rPr lang="en-US" dirty="0"/>
              <a:t>WHERE DOES THE IDEA OF A </a:t>
            </a:r>
            <a:r>
              <a:rPr lang="lv-LV" dirty="0"/>
              <a:t>LAMPREY</a:t>
            </a:r>
            <a:r>
              <a:rPr lang="en-US" dirty="0"/>
              <a:t> T</a:t>
            </a:r>
            <a:r>
              <a:rPr lang="lv-LV" dirty="0"/>
              <a:t>RAP</a:t>
            </a:r>
            <a:r>
              <a:rPr lang="en-US" dirty="0"/>
              <a:t> COME FROM?</a:t>
            </a:r>
          </a:p>
        </p:txBody>
      </p:sp>
      <p:sp>
        <p:nvSpPr>
          <p:cNvPr id="4" name="Text Placeholder 3">
            <a:extLst>
              <a:ext uri="{FF2B5EF4-FFF2-40B4-BE49-F238E27FC236}">
                <a16:creationId xmlns:a16="http://schemas.microsoft.com/office/drawing/2014/main" id="{6F131F72-8FAE-4C6E-9054-BD4C20F0DAD2}"/>
              </a:ext>
            </a:extLst>
          </p:cNvPr>
          <p:cNvSpPr>
            <a:spLocks noGrp="1"/>
          </p:cNvSpPr>
          <p:nvPr>
            <p:ph type="body" sz="half" idx="2"/>
          </p:nvPr>
        </p:nvSpPr>
        <p:spPr>
          <a:xfrm>
            <a:off x="8358267" y="1622385"/>
            <a:ext cx="3833733" cy="2393309"/>
          </a:xfrm>
        </p:spPr>
        <p:txBody>
          <a:bodyPr>
            <a:noAutofit/>
          </a:bodyPr>
          <a:lstStyle/>
          <a:p>
            <a:r>
              <a:rPr lang="en-US" sz="2000" dirty="0"/>
              <a:t>Catching lamprey with a t</a:t>
            </a:r>
            <a:r>
              <a:rPr lang="lv-LV" sz="2000" dirty="0" err="1"/>
              <a:t>rap</a:t>
            </a:r>
            <a:r>
              <a:rPr lang="en-US" sz="2000" dirty="0"/>
              <a:t> is a very old method. The </a:t>
            </a:r>
            <a:r>
              <a:rPr lang="en-US" sz="2000" dirty="0" err="1"/>
              <a:t>Svētupe</a:t>
            </a:r>
            <a:r>
              <a:rPr lang="en-US" sz="2000" dirty="0"/>
              <a:t> lamprey t</a:t>
            </a:r>
            <a:r>
              <a:rPr lang="lv-LV" sz="2000" dirty="0" err="1"/>
              <a:t>rap</a:t>
            </a:r>
            <a:r>
              <a:rPr lang="en-US" sz="2000" dirty="0"/>
              <a:t> was made new. In ancient times there was also a t</a:t>
            </a:r>
            <a:r>
              <a:rPr lang="lv-LV" sz="2000" dirty="0" err="1"/>
              <a:t>rap</a:t>
            </a:r>
            <a:r>
              <a:rPr lang="en-US" sz="2000" dirty="0"/>
              <a:t> higher up the river </a:t>
            </a:r>
            <a:endParaRPr lang="lv-LV" sz="2000" dirty="0"/>
          </a:p>
          <a:p>
            <a:r>
              <a:rPr lang="lv-LV" sz="2000" dirty="0" err="1"/>
              <a:t>My</a:t>
            </a:r>
            <a:r>
              <a:rPr lang="lv-LV" sz="2000" dirty="0"/>
              <a:t> </a:t>
            </a:r>
            <a:r>
              <a:rPr lang="lv-LV" sz="2000" dirty="0" err="1"/>
              <a:t>husband</a:t>
            </a:r>
            <a:r>
              <a:rPr lang="en-US" sz="2000" dirty="0"/>
              <a:t> has </a:t>
            </a:r>
            <a:r>
              <a:rPr lang="lv-LV" sz="2000" dirty="0" err="1"/>
              <a:t>started</a:t>
            </a:r>
            <a:r>
              <a:rPr lang="lv-LV" sz="2000" dirty="0"/>
              <a:t> </a:t>
            </a:r>
            <a:r>
              <a:rPr lang="lv-LV" sz="2000" dirty="0" err="1"/>
              <a:t>fishing</a:t>
            </a:r>
            <a:r>
              <a:rPr lang="lv-LV" sz="2000" dirty="0"/>
              <a:t> </a:t>
            </a:r>
            <a:r>
              <a:rPr lang="lv-LV" sz="2000" dirty="0" err="1"/>
              <a:t>lamprey</a:t>
            </a:r>
            <a:r>
              <a:rPr lang="lv-LV" sz="2000" dirty="0"/>
              <a:t> </a:t>
            </a:r>
            <a:r>
              <a:rPr lang="en-US" sz="2000" dirty="0"/>
              <a:t>about 15 years ago</a:t>
            </a:r>
            <a:endParaRPr lang="lv-LV" sz="2000" dirty="0"/>
          </a:p>
          <a:p>
            <a:r>
              <a:rPr lang="lv-LV" sz="2000" dirty="0" err="1"/>
              <a:t>The</a:t>
            </a:r>
            <a:r>
              <a:rPr lang="lv-LV" sz="2000" dirty="0"/>
              <a:t> </a:t>
            </a:r>
            <a:r>
              <a:rPr lang="lv-LV" sz="2000" dirty="0" err="1"/>
              <a:t>lamprey-cathing</a:t>
            </a:r>
            <a:r>
              <a:rPr lang="lv-LV" sz="2000" dirty="0"/>
              <a:t> </a:t>
            </a:r>
            <a:r>
              <a:rPr lang="lv-LV" sz="2000" dirty="0" err="1"/>
              <a:t>season</a:t>
            </a:r>
            <a:r>
              <a:rPr lang="lv-LV" sz="2000" dirty="0"/>
              <a:t> </a:t>
            </a:r>
            <a:r>
              <a:rPr lang="lv-LV" sz="2000" dirty="0" err="1"/>
              <a:t>is</a:t>
            </a:r>
            <a:r>
              <a:rPr lang="lv-LV" sz="2000" dirty="0"/>
              <a:t> </a:t>
            </a:r>
            <a:r>
              <a:rPr lang="lv-LV" sz="2000" dirty="0" err="1"/>
              <a:t>from</a:t>
            </a:r>
            <a:r>
              <a:rPr lang="lv-LV" sz="2000" dirty="0"/>
              <a:t> </a:t>
            </a:r>
            <a:r>
              <a:rPr lang="en-US" sz="2000" dirty="0"/>
              <a:t>August 1 - January 31</a:t>
            </a:r>
            <a:endParaRPr lang="lv-LV" sz="2000" dirty="0"/>
          </a:p>
          <a:p>
            <a:endParaRPr lang="lv-LV" sz="2000" dirty="0"/>
          </a:p>
          <a:p>
            <a:endParaRPr lang="en-US" sz="2000" dirty="0"/>
          </a:p>
        </p:txBody>
      </p:sp>
      <p:pic>
        <p:nvPicPr>
          <p:cNvPr id="13" name="Content Placeholder 12">
            <a:extLst>
              <a:ext uri="{FF2B5EF4-FFF2-40B4-BE49-F238E27FC236}">
                <a16:creationId xmlns:a16="http://schemas.microsoft.com/office/drawing/2014/main" id="{AE5120CD-4F16-4D22-A675-531D2CA0A6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622386"/>
            <a:ext cx="8301140" cy="4349674"/>
          </a:xfrm>
        </p:spPr>
      </p:pic>
    </p:spTree>
    <p:extLst>
      <p:ext uri="{BB962C8B-B14F-4D97-AF65-F5344CB8AC3E}">
        <p14:creationId xmlns:p14="http://schemas.microsoft.com/office/powerpoint/2010/main" val="239760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8BDF-7938-4265-92E7-E59548AA527E}"/>
              </a:ext>
            </a:extLst>
          </p:cNvPr>
          <p:cNvSpPr>
            <a:spLocks noGrp="1"/>
          </p:cNvSpPr>
          <p:nvPr>
            <p:ph type="title"/>
          </p:nvPr>
        </p:nvSpPr>
        <p:spPr>
          <a:xfrm>
            <a:off x="8549640" y="225901"/>
            <a:ext cx="3275506" cy="1953557"/>
          </a:xfrm>
        </p:spPr>
        <p:txBody>
          <a:bodyPr>
            <a:normAutofit fontScale="90000"/>
          </a:bodyPr>
          <a:lstStyle/>
          <a:p>
            <a:r>
              <a:rPr lang="en-US" sz="3200" dirty="0"/>
              <a:t>HOW MANY PEOPLE ARE </a:t>
            </a:r>
            <a:r>
              <a:rPr lang="lv-LV" sz="3200" dirty="0"/>
              <a:t>WORKING</a:t>
            </a:r>
            <a:r>
              <a:rPr lang="en-US" sz="3200" dirty="0"/>
              <a:t> IN THIS BUSINESS?</a:t>
            </a:r>
          </a:p>
        </p:txBody>
      </p:sp>
      <p:pic>
        <p:nvPicPr>
          <p:cNvPr id="12" name="Content Placeholder 11">
            <a:extLst>
              <a:ext uri="{FF2B5EF4-FFF2-40B4-BE49-F238E27FC236}">
                <a16:creationId xmlns:a16="http://schemas.microsoft.com/office/drawing/2014/main" id="{C1FC4DC6-A757-45AF-A00D-79073F020E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62835"/>
            <a:ext cx="8367228" cy="5566896"/>
          </a:xfrm>
        </p:spPr>
      </p:pic>
      <p:sp>
        <p:nvSpPr>
          <p:cNvPr id="4" name="Text Placeholder 3">
            <a:extLst>
              <a:ext uri="{FF2B5EF4-FFF2-40B4-BE49-F238E27FC236}">
                <a16:creationId xmlns:a16="http://schemas.microsoft.com/office/drawing/2014/main" id="{6F131F72-8FAE-4C6E-9054-BD4C20F0DAD2}"/>
              </a:ext>
            </a:extLst>
          </p:cNvPr>
          <p:cNvSpPr>
            <a:spLocks noGrp="1"/>
          </p:cNvSpPr>
          <p:nvPr>
            <p:ph type="body" sz="half" idx="2"/>
          </p:nvPr>
        </p:nvSpPr>
        <p:spPr/>
        <p:txBody>
          <a:bodyPr>
            <a:normAutofit fontScale="85000" lnSpcReduction="10000"/>
          </a:bodyPr>
          <a:lstStyle/>
          <a:p>
            <a:r>
              <a:rPr lang="en-US" sz="2400" dirty="0"/>
              <a:t>2</a:t>
            </a:r>
            <a:r>
              <a:rPr lang="lv-LV" sz="2400" dirty="0"/>
              <a:t> to </a:t>
            </a:r>
            <a:r>
              <a:rPr lang="en-US" sz="2400" dirty="0"/>
              <a:t>3 people </a:t>
            </a:r>
            <a:r>
              <a:rPr lang="mr-IN" sz="2400" dirty="0"/>
              <a:t>–</a:t>
            </a:r>
            <a:r>
              <a:rPr lang="en-US" sz="2400" dirty="0"/>
              <a:t> mainly her husband with an assistant their son also sometimes helps and a wife</a:t>
            </a:r>
            <a:r>
              <a:rPr lang="lv-LV" sz="2400" dirty="0"/>
              <a:t> (Inese)</a:t>
            </a:r>
            <a:r>
              <a:rPr lang="en-US" sz="2400" dirty="0"/>
              <a:t>, if extra help</a:t>
            </a:r>
            <a:r>
              <a:rPr lang="lv-LV" sz="2400" dirty="0"/>
              <a:t> </a:t>
            </a:r>
            <a:r>
              <a:rPr lang="lv-LV" sz="2400" dirty="0" err="1"/>
              <a:t>is</a:t>
            </a:r>
            <a:r>
              <a:rPr lang="lv-LV" sz="2400" dirty="0"/>
              <a:t> </a:t>
            </a:r>
            <a:r>
              <a:rPr lang="lv-LV" sz="2400" dirty="0" err="1"/>
              <a:t>needed</a:t>
            </a:r>
            <a:endParaRPr lang="lv-LV" sz="2400" dirty="0"/>
          </a:p>
          <a:p>
            <a:r>
              <a:rPr lang="lv-LV" sz="2400" dirty="0" err="1"/>
              <a:t>Mainly</a:t>
            </a:r>
            <a:r>
              <a:rPr lang="lv-LV" sz="2400" dirty="0"/>
              <a:t> Inese </a:t>
            </a:r>
            <a:r>
              <a:rPr lang="lv-LV" sz="2400" dirty="0" err="1"/>
              <a:t>is</a:t>
            </a:r>
            <a:r>
              <a:rPr lang="lv-LV" sz="2400" dirty="0"/>
              <a:t> </a:t>
            </a:r>
            <a:r>
              <a:rPr lang="lv-LV" sz="2400" dirty="0" err="1"/>
              <a:t>working</a:t>
            </a:r>
            <a:r>
              <a:rPr lang="lv-LV" sz="2400" dirty="0"/>
              <a:t> </a:t>
            </a:r>
            <a:r>
              <a:rPr lang="lv-LV" sz="2400" dirty="0" err="1"/>
              <a:t>with</a:t>
            </a:r>
            <a:r>
              <a:rPr lang="lv-LV" sz="2400" dirty="0"/>
              <a:t> </a:t>
            </a:r>
            <a:r>
              <a:rPr lang="en-US" sz="2400" dirty="0"/>
              <a:t>accounting</a:t>
            </a:r>
            <a:r>
              <a:rPr lang="lv-LV" sz="2400" dirty="0"/>
              <a:t> </a:t>
            </a:r>
            <a:r>
              <a:rPr lang="en-US" sz="2400" dirty="0"/>
              <a:t>documents </a:t>
            </a:r>
            <a:r>
              <a:rPr lang="lv-LV" sz="2400" dirty="0" err="1"/>
              <a:t>and</a:t>
            </a:r>
            <a:r>
              <a:rPr lang="en-US" sz="2400" dirty="0"/>
              <a:t> </a:t>
            </a:r>
            <a:r>
              <a:rPr lang="lv-LV" sz="2400" dirty="0" err="1"/>
              <a:t>cooking</a:t>
            </a:r>
            <a:r>
              <a:rPr lang="lv-LV" sz="2400" dirty="0"/>
              <a:t> </a:t>
            </a:r>
            <a:r>
              <a:rPr lang="en-US" sz="2400" dirty="0"/>
              <a:t>lamprey soup for </a:t>
            </a:r>
            <a:r>
              <a:rPr lang="lv-LV" sz="2400" dirty="0" err="1"/>
              <a:t>festivals</a:t>
            </a:r>
            <a:r>
              <a:rPr lang="lv-LV" sz="2400" dirty="0"/>
              <a:t> </a:t>
            </a:r>
            <a:r>
              <a:rPr lang="lv-LV" sz="2400" dirty="0" err="1"/>
              <a:t>or</a:t>
            </a:r>
            <a:r>
              <a:rPr lang="lv-LV" sz="2400" dirty="0"/>
              <a:t> </a:t>
            </a:r>
            <a:r>
              <a:rPr lang="lv-LV" sz="2400" dirty="0" err="1"/>
              <a:t>tours</a:t>
            </a:r>
            <a:endParaRPr lang="lv-LV" sz="1600" dirty="0"/>
          </a:p>
          <a:p>
            <a:endParaRPr lang="en-US" dirty="0"/>
          </a:p>
        </p:txBody>
      </p:sp>
      <p:sp>
        <p:nvSpPr>
          <p:cNvPr id="18" name="Text Placeholder 3">
            <a:extLst>
              <a:ext uri="{FF2B5EF4-FFF2-40B4-BE49-F238E27FC236}">
                <a16:creationId xmlns:a16="http://schemas.microsoft.com/office/drawing/2014/main" id="{3081825B-5042-41F8-9148-34232ADEC668}"/>
              </a:ext>
            </a:extLst>
          </p:cNvPr>
          <p:cNvSpPr txBox="1">
            <a:spLocks/>
          </p:cNvSpPr>
          <p:nvPr/>
        </p:nvSpPr>
        <p:spPr>
          <a:xfrm>
            <a:off x="6024130" y="6555536"/>
            <a:ext cx="2213997" cy="302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lv-LV" sz="1400" dirty="0" err="1"/>
              <a:t>Photo</a:t>
            </a:r>
            <a:r>
              <a:rPr lang="lv-LV" sz="1400" dirty="0"/>
              <a:t> </a:t>
            </a:r>
            <a:r>
              <a:rPr lang="lv-LV" sz="1400" dirty="0" err="1"/>
              <a:t>by</a:t>
            </a:r>
            <a:r>
              <a:rPr lang="lv-LV" sz="1400" dirty="0"/>
              <a:t> Gustavs Vītols</a:t>
            </a:r>
            <a:endParaRPr lang="en-US" sz="1400" dirty="0"/>
          </a:p>
        </p:txBody>
      </p:sp>
    </p:spTree>
    <p:extLst>
      <p:ext uri="{BB962C8B-B14F-4D97-AF65-F5344CB8AC3E}">
        <p14:creationId xmlns:p14="http://schemas.microsoft.com/office/powerpoint/2010/main" val="391076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8BDF-7938-4265-92E7-E59548AA527E}"/>
              </a:ext>
            </a:extLst>
          </p:cNvPr>
          <p:cNvSpPr>
            <a:spLocks noGrp="1"/>
          </p:cNvSpPr>
          <p:nvPr>
            <p:ph type="title"/>
          </p:nvPr>
        </p:nvSpPr>
        <p:spPr>
          <a:xfrm>
            <a:off x="524439" y="51671"/>
            <a:ext cx="4294274" cy="1600200"/>
          </a:xfrm>
        </p:spPr>
        <p:txBody>
          <a:bodyPr>
            <a:normAutofit fontScale="90000"/>
          </a:bodyPr>
          <a:lstStyle/>
          <a:p>
            <a:r>
              <a:rPr lang="en-US" dirty="0"/>
              <a:t>WHAT AFFECTS THE QUANTITY OF </a:t>
            </a:r>
            <a:r>
              <a:rPr lang="lv-LV" dirty="0"/>
              <a:t>LAMPREYS</a:t>
            </a:r>
            <a:r>
              <a:rPr lang="en-US" dirty="0"/>
              <a:t> IN THE RIVER?</a:t>
            </a:r>
            <a:endParaRPr lang="lv-LV" dirty="0"/>
          </a:p>
        </p:txBody>
      </p:sp>
      <p:pic>
        <p:nvPicPr>
          <p:cNvPr id="14" name="Content Placeholder 13">
            <a:extLst>
              <a:ext uri="{FF2B5EF4-FFF2-40B4-BE49-F238E27FC236}">
                <a16:creationId xmlns:a16="http://schemas.microsoft.com/office/drawing/2014/main" id="{F6F60340-C0D7-4B37-A2F8-B957688C1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145" y="1132632"/>
            <a:ext cx="7299612" cy="4856588"/>
          </a:xfrm>
        </p:spPr>
      </p:pic>
      <p:sp>
        <p:nvSpPr>
          <p:cNvPr id="19" name="Text Placeholder 18">
            <a:extLst>
              <a:ext uri="{FF2B5EF4-FFF2-40B4-BE49-F238E27FC236}">
                <a16:creationId xmlns:a16="http://schemas.microsoft.com/office/drawing/2014/main" id="{61182BFA-C4DB-423A-B18E-FF3AC4247F3D}"/>
              </a:ext>
            </a:extLst>
          </p:cNvPr>
          <p:cNvSpPr>
            <a:spLocks noGrp="1"/>
          </p:cNvSpPr>
          <p:nvPr>
            <p:ph type="body" sz="half" idx="2"/>
          </p:nvPr>
        </p:nvSpPr>
        <p:spPr>
          <a:xfrm>
            <a:off x="260061" y="2309490"/>
            <a:ext cx="4802955" cy="4349012"/>
          </a:xfrm>
        </p:spPr>
        <p:txBody>
          <a:bodyPr>
            <a:noAutofit/>
          </a:bodyPr>
          <a:lstStyle/>
          <a:p>
            <a:pPr marL="342900" indent="-342900">
              <a:buFont typeface="Wingdings" panose="05000000000000000000" pitchFamily="2" charset="2"/>
              <a:buChar char="ü"/>
            </a:pPr>
            <a:r>
              <a:rPr lang="lv-LV" sz="2000" dirty="0">
                <a:ea typeface="Calibri" panose="020F0502020204030204" pitchFamily="34" charset="0"/>
                <a:cs typeface="Times New Roman" panose="02020603050405020304" pitchFamily="18" charset="0"/>
              </a:rPr>
              <a:t>t</a:t>
            </a:r>
            <a:r>
              <a:rPr lang="en-US" sz="2000" dirty="0">
                <a:effectLst/>
                <a:ea typeface="Calibri" panose="020F0502020204030204" pitchFamily="34" charset="0"/>
                <a:cs typeface="Times New Roman" panose="02020603050405020304" pitchFamily="18" charset="0"/>
              </a:rPr>
              <a:t>he direction of the wind</a:t>
            </a:r>
            <a:endParaRPr lang="lv-LV" sz="20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en-US" sz="2000" dirty="0">
                <a:effectLst/>
                <a:ea typeface="Calibri" panose="020F0502020204030204" pitchFamily="34" charset="0"/>
                <a:cs typeface="Times New Roman" panose="02020603050405020304" pitchFamily="18" charset="0"/>
              </a:rPr>
              <a:t>the amount of water in the river </a:t>
            </a:r>
            <a:endParaRPr lang="lv-LV" sz="20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en-US" sz="2000" dirty="0">
                <a:effectLst/>
                <a:ea typeface="Calibri" panose="020F0502020204030204" pitchFamily="34" charset="0"/>
                <a:cs typeface="Times New Roman" panose="02020603050405020304" pitchFamily="18" charset="0"/>
              </a:rPr>
              <a:t>the weather</a:t>
            </a:r>
            <a:endParaRPr lang="lv-LV" sz="20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en-US" sz="2000" dirty="0">
                <a:effectLst/>
                <a:ea typeface="Calibri" panose="020F0502020204030204" pitchFamily="34" charset="0"/>
                <a:cs typeface="Times New Roman" panose="02020603050405020304" pitchFamily="18" charset="0"/>
              </a:rPr>
              <a:t>the full moon - if it's too bright - the lamprey doesn't like it anymore</a:t>
            </a:r>
            <a:endParaRPr lang="lv-LV" sz="2000" dirty="0">
              <a:effectLs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lv-LV" sz="2000" dirty="0">
                <a:effectLst/>
                <a:ea typeface="Calibri" panose="020F0502020204030204" pitchFamily="34" charset="0"/>
                <a:cs typeface="Times New Roman" panose="02020603050405020304" pitchFamily="18" charset="0"/>
              </a:rPr>
              <a:t>a</a:t>
            </a:r>
            <a:r>
              <a:rPr lang="en-US" sz="2000" dirty="0" err="1">
                <a:effectLst/>
                <a:ea typeface="Calibri" panose="020F0502020204030204" pitchFamily="34" charset="0"/>
                <a:cs typeface="Times New Roman" panose="02020603050405020304" pitchFamily="18" charset="0"/>
              </a:rPr>
              <a:t>lso</a:t>
            </a:r>
            <a:r>
              <a:rPr lang="en-US" sz="2000" dirty="0">
                <a:effectLst/>
                <a:ea typeface="Calibri" panose="020F0502020204030204" pitchFamily="34" charset="0"/>
                <a:cs typeface="Times New Roman" panose="02020603050405020304" pitchFamily="18" charset="0"/>
              </a:rPr>
              <a:t> the lamprey </a:t>
            </a:r>
            <a:r>
              <a:rPr lang="lv-LV" sz="2000" dirty="0">
                <a:effectLst/>
                <a:ea typeface="Calibri" panose="020F0502020204030204" pitchFamily="34" charset="0"/>
                <a:cs typeface="Times New Roman" panose="02020603050405020304" pitchFamily="18" charset="0"/>
              </a:rPr>
              <a:t>doesn’t </a:t>
            </a:r>
            <a:r>
              <a:rPr lang="en-US" sz="2000" dirty="0">
                <a:effectLst/>
                <a:ea typeface="Calibri" panose="020F0502020204030204" pitchFamily="34" charset="0"/>
                <a:cs typeface="Times New Roman" panose="02020603050405020304" pitchFamily="18" charset="0"/>
              </a:rPr>
              <a:t>like if the autumn leaves fall in the water - it makes the water bitter and the amount of lamprey decreases</a:t>
            </a:r>
            <a:endParaRPr lang="en-US" sz="2000" dirty="0"/>
          </a:p>
          <a:p>
            <a:endParaRPr lang="en-US" sz="2000" dirty="0"/>
          </a:p>
        </p:txBody>
      </p:sp>
      <p:sp>
        <p:nvSpPr>
          <p:cNvPr id="5" name="Title 1">
            <a:extLst>
              <a:ext uri="{FF2B5EF4-FFF2-40B4-BE49-F238E27FC236}">
                <a16:creationId xmlns:a16="http://schemas.microsoft.com/office/drawing/2014/main" id="{BB0F5C95-A15D-4151-B1D5-2E0ACC3EAAA9}"/>
              </a:ext>
            </a:extLst>
          </p:cNvPr>
          <p:cNvSpPr txBox="1">
            <a:spLocks/>
          </p:cNvSpPr>
          <p:nvPr/>
        </p:nvSpPr>
        <p:spPr>
          <a:xfrm>
            <a:off x="893554" y="1907448"/>
            <a:ext cx="457950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457200" indent="-457200">
              <a:buFont typeface="Wingdings" panose="05000000000000000000" pitchFamily="2" charset="2"/>
              <a:buChar char="ü"/>
            </a:pPr>
            <a:endParaRPr lang="lv-LV" dirty="0"/>
          </a:p>
        </p:txBody>
      </p:sp>
      <p:sp>
        <p:nvSpPr>
          <p:cNvPr id="6" name="Text Placeholder 3">
            <a:extLst>
              <a:ext uri="{FF2B5EF4-FFF2-40B4-BE49-F238E27FC236}">
                <a16:creationId xmlns:a16="http://schemas.microsoft.com/office/drawing/2014/main" id="{C9C9680A-D24B-4B76-99D2-97F9AD50D8C7}"/>
              </a:ext>
            </a:extLst>
          </p:cNvPr>
          <p:cNvSpPr txBox="1">
            <a:spLocks/>
          </p:cNvSpPr>
          <p:nvPr/>
        </p:nvSpPr>
        <p:spPr>
          <a:xfrm>
            <a:off x="893554" y="3658650"/>
            <a:ext cx="5443978" cy="593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p>
        </p:txBody>
      </p:sp>
    </p:spTree>
    <p:extLst>
      <p:ext uri="{BB962C8B-B14F-4D97-AF65-F5344CB8AC3E}">
        <p14:creationId xmlns:p14="http://schemas.microsoft.com/office/powerpoint/2010/main" val="315225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E5C5E8CD-4FE9-4468-A43F-2E24EF8575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1682"/>
            <a:ext cx="7609395" cy="5072929"/>
          </a:xfrm>
        </p:spPr>
      </p:pic>
      <p:sp>
        <p:nvSpPr>
          <p:cNvPr id="4" name="Text Placeholder 3">
            <a:extLst>
              <a:ext uri="{FF2B5EF4-FFF2-40B4-BE49-F238E27FC236}">
                <a16:creationId xmlns:a16="http://schemas.microsoft.com/office/drawing/2014/main" id="{6F131F72-8FAE-4C6E-9054-BD4C20F0DAD2}"/>
              </a:ext>
            </a:extLst>
          </p:cNvPr>
          <p:cNvSpPr>
            <a:spLocks noGrp="1"/>
          </p:cNvSpPr>
          <p:nvPr>
            <p:ph type="body" sz="half" idx="2"/>
          </p:nvPr>
        </p:nvSpPr>
        <p:spPr>
          <a:xfrm>
            <a:off x="8306780" y="4792815"/>
            <a:ext cx="4256190" cy="3811588"/>
          </a:xfrm>
        </p:spPr>
        <p:txBody>
          <a:bodyPr>
            <a:normAutofit/>
          </a:bodyPr>
          <a:lstStyle/>
          <a:p>
            <a:r>
              <a:rPr lang="en-US" sz="2000" dirty="0"/>
              <a:t>Cooperation is by participating in a lamprey festival, cooking soup. The municipality supports, for example, by financing soup </a:t>
            </a:r>
            <a:r>
              <a:rPr lang="lv-LV" sz="2000" dirty="0"/>
              <a:t>ingredients</a:t>
            </a:r>
            <a:endParaRPr lang="en-US" sz="2000" dirty="0"/>
          </a:p>
        </p:txBody>
      </p:sp>
      <p:sp>
        <p:nvSpPr>
          <p:cNvPr id="6" name="Text Placeholder 3">
            <a:extLst>
              <a:ext uri="{FF2B5EF4-FFF2-40B4-BE49-F238E27FC236}">
                <a16:creationId xmlns:a16="http://schemas.microsoft.com/office/drawing/2014/main" id="{FF26B5B3-99DD-401A-A219-8128109E0B90}"/>
              </a:ext>
            </a:extLst>
          </p:cNvPr>
          <p:cNvSpPr txBox="1">
            <a:spLocks/>
          </p:cNvSpPr>
          <p:nvPr/>
        </p:nvSpPr>
        <p:spPr>
          <a:xfrm>
            <a:off x="8380748" y="1352278"/>
            <a:ext cx="3932237" cy="593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chemeClr val="accent1">
                    <a:lumMod val="75000"/>
                  </a:schemeClr>
                </a:solidFill>
              </a:rPr>
              <a:t>Coastal fish are mostly sold to private individuals, a company that exports to Ukraine, and lamprey is also sold to local processors.</a:t>
            </a:r>
          </a:p>
        </p:txBody>
      </p:sp>
      <p:sp>
        <p:nvSpPr>
          <p:cNvPr id="15" name="Title 1">
            <a:extLst>
              <a:ext uri="{FF2B5EF4-FFF2-40B4-BE49-F238E27FC236}">
                <a16:creationId xmlns:a16="http://schemas.microsoft.com/office/drawing/2014/main" id="{1F200FC0-9AFA-4D2B-B5B0-8489101E2635}"/>
              </a:ext>
            </a:extLst>
          </p:cNvPr>
          <p:cNvSpPr>
            <a:spLocks noGrp="1"/>
          </p:cNvSpPr>
          <p:nvPr>
            <p:ph type="title"/>
          </p:nvPr>
        </p:nvSpPr>
        <p:spPr>
          <a:xfrm>
            <a:off x="7757571" y="-389564"/>
            <a:ext cx="4239204" cy="1882580"/>
          </a:xfrm>
        </p:spPr>
        <p:txBody>
          <a:bodyPr>
            <a:normAutofit/>
          </a:bodyPr>
          <a:lstStyle/>
          <a:p>
            <a:r>
              <a:rPr lang="lv-LV" dirty="0"/>
              <a:t>WHERE DO LAMPREYS TRADE TAKE PLACE?</a:t>
            </a:r>
          </a:p>
        </p:txBody>
      </p:sp>
      <p:sp>
        <p:nvSpPr>
          <p:cNvPr id="16" name="Title 1">
            <a:extLst>
              <a:ext uri="{FF2B5EF4-FFF2-40B4-BE49-F238E27FC236}">
                <a16:creationId xmlns:a16="http://schemas.microsoft.com/office/drawing/2014/main" id="{AF737886-E631-4056-BA24-9C4CD31A780E}"/>
              </a:ext>
            </a:extLst>
          </p:cNvPr>
          <p:cNvSpPr txBox="1">
            <a:spLocks/>
          </p:cNvSpPr>
          <p:nvPr/>
        </p:nvSpPr>
        <p:spPr>
          <a:xfrm>
            <a:off x="7929198" y="3108725"/>
            <a:ext cx="4285056" cy="159341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b="1"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lv-LV" dirty="0"/>
              <a:t>IS THERE A COOPERATION WITH SALACGRĪVA MUNCIPALITY?</a:t>
            </a:r>
          </a:p>
        </p:txBody>
      </p:sp>
    </p:spTree>
    <p:extLst>
      <p:ext uri="{BB962C8B-B14F-4D97-AF65-F5344CB8AC3E}">
        <p14:creationId xmlns:p14="http://schemas.microsoft.com/office/powerpoint/2010/main" val="4099085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4DAAB1-76CA-4B6B-B546-A92B5171A821}"/>
              </a:ext>
            </a:extLst>
          </p:cNvPr>
          <p:cNvSpPr>
            <a:spLocks noGrp="1"/>
          </p:cNvSpPr>
          <p:nvPr>
            <p:ph type="body" sz="half" idx="2"/>
          </p:nvPr>
        </p:nvSpPr>
        <p:spPr>
          <a:xfrm>
            <a:off x="8336369" y="2223197"/>
            <a:ext cx="3932237" cy="3811588"/>
          </a:xfrm>
        </p:spPr>
        <p:txBody>
          <a:bodyPr>
            <a:normAutofit/>
          </a:bodyPr>
          <a:lstStyle/>
          <a:p>
            <a:r>
              <a:rPr lang="en-US" sz="2000" dirty="0"/>
              <a:t>Both taste good, we also make lamprey patties and lamprey gallery, pate, but visitors </a:t>
            </a:r>
            <a:r>
              <a:rPr lang="lv-LV" sz="2000" dirty="0" err="1"/>
              <a:t>during</a:t>
            </a:r>
            <a:r>
              <a:rPr lang="lv-LV" sz="2000" dirty="0"/>
              <a:t> </a:t>
            </a:r>
            <a:r>
              <a:rPr lang="lv-LV" sz="2000" dirty="0" err="1"/>
              <a:t>lamprey</a:t>
            </a:r>
            <a:r>
              <a:rPr lang="lv-LV" sz="2000" dirty="0"/>
              <a:t> </a:t>
            </a:r>
            <a:r>
              <a:rPr lang="lv-LV" sz="2000" dirty="0" err="1"/>
              <a:t>festival</a:t>
            </a:r>
            <a:r>
              <a:rPr lang="lv-LV" sz="2000" dirty="0"/>
              <a:t> </a:t>
            </a:r>
            <a:r>
              <a:rPr lang="en-US" sz="2000" dirty="0"/>
              <a:t>probably like best lamprey soup, because 150 liters of soup is eaten within one hour.</a:t>
            </a:r>
          </a:p>
        </p:txBody>
      </p:sp>
      <p:sp>
        <p:nvSpPr>
          <p:cNvPr id="25" name="Title 1">
            <a:extLst>
              <a:ext uri="{FF2B5EF4-FFF2-40B4-BE49-F238E27FC236}">
                <a16:creationId xmlns:a16="http://schemas.microsoft.com/office/drawing/2014/main" id="{6DE56A2D-1CD2-4463-8761-6381A7B2F381}"/>
              </a:ext>
            </a:extLst>
          </p:cNvPr>
          <p:cNvSpPr>
            <a:spLocks noGrp="1"/>
          </p:cNvSpPr>
          <p:nvPr>
            <p:ph type="title"/>
          </p:nvPr>
        </p:nvSpPr>
        <p:spPr>
          <a:xfrm>
            <a:off x="8259089" y="253007"/>
            <a:ext cx="4294274" cy="1600200"/>
          </a:xfrm>
        </p:spPr>
        <p:txBody>
          <a:bodyPr>
            <a:normAutofit fontScale="90000"/>
          </a:bodyPr>
          <a:lstStyle/>
          <a:p>
            <a:r>
              <a:rPr lang="lv-LV" dirty="0"/>
              <a:t>WHAT TASTEs BETTER: FRIED LAMPREY OR a SOUP?</a:t>
            </a:r>
          </a:p>
        </p:txBody>
      </p:sp>
      <p:pic>
        <p:nvPicPr>
          <p:cNvPr id="28" name="Content Placeholder 5">
            <a:extLst>
              <a:ext uri="{FF2B5EF4-FFF2-40B4-BE49-F238E27FC236}">
                <a16:creationId xmlns:a16="http://schemas.microsoft.com/office/drawing/2014/main" id="{10530F58-BC33-4A84-84FA-88B021FBE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605" y="1135117"/>
            <a:ext cx="3260924" cy="2221862"/>
          </a:xfrm>
        </p:spPr>
      </p:pic>
      <p:pic>
        <p:nvPicPr>
          <p:cNvPr id="29" name="Picture 28">
            <a:extLst>
              <a:ext uri="{FF2B5EF4-FFF2-40B4-BE49-F238E27FC236}">
                <a16:creationId xmlns:a16="http://schemas.microsoft.com/office/drawing/2014/main" id="{049F425D-0837-4F0E-AD87-6D9C4C41A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71828" y="3184944"/>
            <a:ext cx="2224692" cy="3337038"/>
          </a:xfrm>
          <a:prstGeom prst="rect">
            <a:avLst/>
          </a:prstGeom>
        </p:spPr>
      </p:pic>
      <p:pic>
        <p:nvPicPr>
          <p:cNvPr id="30" name="Picture 29">
            <a:extLst>
              <a:ext uri="{FF2B5EF4-FFF2-40B4-BE49-F238E27FC236}">
                <a16:creationId xmlns:a16="http://schemas.microsoft.com/office/drawing/2014/main" id="{6FF56B2C-198E-4AA1-B780-4CAD4E48C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815" y="3664164"/>
            <a:ext cx="3633628" cy="2239249"/>
          </a:xfrm>
          <a:prstGeom prst="rect">
            <a:avLst/>
          </a:prstGeom>
        </p:spPr>
      </p:pic>
      <p:pic>
        <p:nvPicPr>
          <p:cNvPr id="31" name="Picture 30">
            <a:extLst>
              <a:ext uri="{FF2B5EF4-FFF2-40B4-BE49-F238E27FC236}">
                <a16:creationId xmlns:a16="http://schemas.microsoft.com/office/drawing/2014/main" id="{0F6D73BD-9E33-4802-A8DA-1512E6AA1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277" y="1186600"/>
            <a:ext cx="3107042" cy="2036367"/>
          </a:xfrm>
          <a:prstGeom prst="rect">
            <a:avLst/>
          </a:prstGeom>
        </p:spPr>
      </p:pic>
    </p:spTree>
    <p:extLst>
      <p:ext uri="{BB962C8B-B14F-4D97-AF65-F5344CB8AC3E}">
        <p14:creationId xmlns:p14="http://schemas.microsoft.com/office/powerpoint/2010/main" val="334066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4DAAB1-76CA-4B6B-B546-A92B5171A821}"/>
              </a:ext>
            </a:extLst>
          </p:cNvPr>
          <p:cNvSpPr>
            <a:spLocks noGrp="1"/>
          </p:cNvSpPr>
          <p:nvPr>
            <p:ph type="body" sz="half" idx="2"/>
          </p:nvPr>
        </p:nvSpPr>
        <p:spPr>
          <a:xfrm>
            <a:off x="618040" y="2183235"/>
            <a:ext cx="5182975" cy="4634475"/>
          </a:xfrm>
        </p:spPr>
        <p:txBody>
          <a:bodyPr>
            <a:normAutofit/>
          </a:bodyPr>
          <a:lstStyle/>
          <a:p>
            <a:r>
              <a:rPr lang="en-US" sz="2000" dirty="0"/>
              <a:t>During the excursions you can see the process of lamprey catching (in winter the tour can start earlier, because it quickly gets dark and the lampreys are caught in the dark), then the lampreys are grilled</a:t>
            </a:r>
            <a:r>
              <a:rPr lang="lv-LV" sz="2000" dirty="0"/>
              <a:t> </a:t>
            </a:r>
            <a:r>
              <a:rPr lang="lv-LV" sz="2000" dirty="0" err="1"/>
              <a:t>and</a:t>
            </a:r>
            <a:r>
              <a:rPr lang="lv-LV" sz="2000" dirty="0"/>
              <a:t> </a:t>
            </a:r>
            <a:r>
              <a:rPr lang="lv-LV" sz="2000" dirty="0" err="1"/>
              <a:t>eaten</a:t>
            </a:r>
            <a:r>
              <a:rPr lang="lv-LV" sz="2000" dirty="0"/>
              <a:t>. I</a:t>
            </a:r>
            <a:r>
              <a:rPr lang="en-US" sz="2000" dirty="0"/>
              <a:t>f the excursions during the day - it is possible to cook soup.</a:t>
            </a:r>
          </a:p>
          <a:p>
            <a:r>
              <a:rPr lang="en-US" sz="2000" dirty="0"/>
              <a:t>Excursion costs with soup meal are 10 </a:t>
            </a:r>
            <a:r>
              <a:rPr lang="en-US" sz="2000" dirty="0" err="1"/>
              <a:t>eur</a:t>
            </a:r>
            <a:r>
              <a:rPr lang="en-US" sz="2000" dirty="0"/>
              <a:t> / person, excursion duration ~ 1h</a:t>
            </a:r>
          </a:p>
          <a:p>
            <a:endParaRPr lang="en-US" sz="2000" dirty="0"/>
          </a:p>
        </p:txBody>
      </p:sp>
      <p:sp>
        <p:nvSpPr>
          <p:cNvPr id="9" name="Title 1">
            <a:extLst>
              <a:ext uri="{FF2B5EF4-FFF2-40B4-BE49-F238E27FC236}">
                <a16:creationId xmlns:a16="http://schemas.microsoft.com/office/drawing/2014/main" id="{F5A7E933-04D0-4A7B-83F5-291B05F4B3BE}"/>
              </a:ext>
            </a:extLst>
          </p:cNvPr>
          <p:cNvSpPr>
            <a:spLocks noGrp="1"/>
          </p:cNvSpPr>
          <p:nvPr>
            <p:ph type="title"/>
          </p:nvPr>
        </p:nvSpPr>
        <p:spPr>
          <a:xfrm>
            <a:off x="801276" y="387231"/>
            <a:ext cx="4294274" cy="1600200"/>
          </a:xfrm>
        </p:spPr>
        <p:txBody>
          <a:bodyPr>
            <a:normAutofit/>
          </a:bodyPr>
          <a:lstStyle/>
          <a:p>
            <a:r>
              <a:rPr lang="lv-LV" dirty="0"/>
              <a:t>HOW tours are ORGANISEd?</a:t>
            </a:r>
          </a:p>
        </p:txBody>
      </p:sp>
      <p:pic>
        <p:nvPicPr>
          <p:cNvPr id="12" name="Content Placeholder 11">
            <a:extLst>
              <a:ext uri="{FF2B5EF4-FFF2-40B4-BE49-F238E27FC236}">
                <a16:creationId xmlns:a16="http://schemas.microsoft.com/office/drawing/2014/main" id="{9D009D06-ACF4-44A5-BA51-81086DDEBD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7311" y="1593148"/>
            <a:ext cx="6225297" cy="4150198"/>
          </a:xfrm>
        </p:spPr>
      </p:pic>
    </p:spTree>
    <p:extLst>
      <p:ext uri="{BB962C8B-B14F-4D97-AF65-F5344CB8AC3E}">
        <p14:creationId xmlns:p14="http://schemas.microsoft.com/office/powerpoint/2010/main" val="21857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8BDF-7938-4265-92E7-E59548AA527E}"/>
              </a:ext>
            </a:extLst>
          </p:cNvPr>
          <p:cNvSpPr>
            <a:spLocks noGrp="1"/>
          </p:cNvSpPr>
          <p:nvPr>
            <p:ph type="title"/>
          </p:nvPr>
        </p:nvSpPr>
        <p:spPr>
          <a:xfrm>
            <a:off x="886297" y="367019"/>
            <a:ext cx="3387894" cy="1737360"/>
          </a:xfrm>
        </p:spPr>
        <p:txBody>
          <a:bodyPr>
            <a:normAutofit fontScale="90000"/>
          </a:bodyPr>
          <a:lstStyle/>
          <a:p>
            <a:r>
              <a:rPr lang="en-US" sz="3200" dirty="0"/>
              <a:t>WHAT IS A RECIPE FOR </a:t>
            </a:r>
            <a:r>
              <a:rPr lang="lv-LV" sz="3200" dirty="0"/>
              <a:t>LAMPREY</a:t>
            </a:r>
            <a:r>
              <a:rPr lang="en-US" sz="3200" dirty="0"/>
              <a:t> SOUP?</a:t>
            </a:r>
          </a:p>
        </p:txBody>
      </p:sp>
      <p:sp>
        <p:nvSpPr>
          <p:cNvPr id="4" name="Text Placeholder 3">
            <a:extLst>
              <a:ext uri="{FF2B5EF4-FFF2-40B4-BE49-F238E27FC236}">
                <a16:creationId xmlns:a16="http://schemas.microsoft.com/office/drawing/2014/main" id="{6F131F72-8FAE-4C6E-9054-BD4C20F0DAD2}"/>
              </a:ext>
            </a:extLst>
          </p:cNvPr>
          <p:cNvSpPr>
            <a:spLocks noGrp="1"/>
          </p:cNvSpPr>
          <p:nvPr>
            <p:ph type="body" sz="half" idx="2"/>
          </p:nvPr>
        </p:nvSpPr>
        <p:spPr>
          <a:xfrm>
            <a:off x="679509" y="2432388"/>
            <a:ext cx="7189364" cy="3811588"/>
          </a:xfrm>
        </p:spPr>
        <p:txBody>
          <a:bodyPr>
            <a:normAutofit/>
          </a:bodyPr>
          <a:lstStyle/>
          <a:p>
            <a:r>
              <a:rPr lang="en-US" sz="2400" dirty="0"/>
              <a:t>Recipe for lamprey </a:t>
            </a:r>
            <a:r>
              <a:rPr lang="en-US" sz="2400" dirty="0" err="1"/>
              <a:t>solanka</a:t>
            </a:r>
            <a:r>
              <a:rPr lang="en-US" sz="2400" dirty="0"/>
              <a:t>: the main ingredient - grilled lamprey, fried onions, carrots, tomatoes and pickles, potatoes, when it is all cooked, add pickled cucumber juice and tomato paste, ready-made soup-greens. </a:t>
            </a:r>
            <a:endParaRPr lang="lv-LV" sz="2400" dirty="0"/>
          </a:p>
          <a:p>
            <a:r>
              <a:rPr lang="en-US" sz="2400" dirty="0"/>
              <a:t>The soup has a lot of different spices, a bit of love and respect, it </a:t>
            </a:r>
            <a:r>
              <a:rPr lang="lv-LV" sz="2400" dirty="0" err="1"/>
              <a:t>all</a:t>
            </a:r>
            <a:r>
              <a:rPr lang="lv-LV" sz="2400" dirty="0"/>
              <a:t> </a:t>
            </a:r>
            <a:r>
              <a:rPr lang="en-US" sz="2400" dirty="0"/>
              <a:t>together creates a wonderful and unique taste.</a:t>
            </a:r>
            <a:endParaRPr lang="en-US" dirty="0"/>
          </a:p>
        </p:txBody>
      </p:sp>
      <p:pic>
        <p:nvPicPr>
          <p:cNvPr id="7" name="Content Placeholder 10">
            <a:extLst>
              <a:ext uri="{FF2B5EF4-FFF2-40B4-BE49-F238E27FC236}">
                <a16:creationId xmlns:a16="http://schemas.microsoft.com/office/drawing/2014/main" id="{9F866BD4-7B5A-49A4-9DD3-F68B09503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994" y="992187"/>
            <a:ext cx="3249083" cy="4873625"/>
          </a:xfrm>
          <a:prstGeom prst="rect">
            <a:avLst/>
          </a:prstGeom>
        </p:spPr>
      </p:pic>
    </p:spTree>
    <p:extLst>
      <p:ext uri="{BB962C8B-B14F-4D97-AF65-F5344CB8AC3E}">
        <p14:creationId xmlns:p14="http://schemas.microsoft.com/office/powerpoint/2010/main" val="1046376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8BDF-7938-4265-92E7-E59548AA527E}"/>
              </a:ext>
            </a:extLst>
          </p:cNvPr>
          <p:cNvSpPr>
            <a:spLocks noGrp="1"/>
          </p:cNvSpPr>
          <p:nvPr>
            <p:ph type="title"/>
          </p:nvPr>
        </p:nvSpPr>
        <p:spPr>
          <a:xfrm>
            <a:off x="8529895" y="685800"/>
            <a:ext cx="3220145" cy="2042813"/>
          </a:xfrm>
        </p:spPr>
        <p:txBody>
          <a:bodyPr/>
          <a:lstStyle/>
          <a:p>
            <a:r>
              <a:rPr lang="lv-LV" sz="3200" dirty="0"/>
              <a:t>THANK YOU!</a:t>
            </a:r>
            <a:br>
              <a:rPr lang="lv-LV" sz="3200" dirty="0"/>
            </a:br>
            <a:r>
              <a:rPr lang="lv-LV" dirty="0"/>
              <a:t>WELCOME TO SALACGRĪVA!</a:t>
            </a:r>
            <a:br>
              <a:rPr lang="lv-LV" sz="3200" dirty="0"/>
            </a:br>
            <a:endParaRPr lang="en-US" sz="3200" dirty="0"/>
          </a:p>
        </p:txBody>
      </p:sp>
      <p:sp>
        <p:nvSpPr>
          <p:cNvPr id="4" name="Text Placeholder 3">
            <a:extLst>
              <a:ext uri="{FF2B5EF4-FFF2-40B4-BE49-F238E27FC236}">
                <a16:creationId xmlns:a16="http://schemas.microsoft.com/office/drawing/2014/main" id="{6F131F72-8FAE-4C6E-9054-BD4C20F0DAD2}"/>
              </a:ext>
            </a:extLst>
          </p:cNvPr>
          <p:cNvSpPr>
            <a:spLocks noGrp="1"/>
          </p:cNvSpPr>
          <p:nvPr>
            <p:ph type="body" sz="half" idx="2"/>
          </p:nvPr>
        </p:nvSpPr>
        <p:spPr>
          <a:xfrm>
            <a:off x="6702296" y="1321404"/>
            <a:ext cx="5015728" cy="5536596"/>
          </a:xfrm>
        </p:spPr>
        <p:txBody>
          <a:bodyPr>
            <a:normAutofit/>
          </a:bodyPr>
          <a:lstStyle/>
          <a:p>
            <a:endParaRPr lang="lv-LV" dirty="0"/>
          </a:p>
          <a:p>
            <a:endParaRPr lang="lv-LV" dirty="0"/>
          </a:p>
          <a:p>
            <a:endParaRPr lang="lv-LV" dirty="0"/>
          </a:p>
          <a:p>
            <a:endParaRPr lang="lv-LV" dirty="0"/>
          </a:p>
          <a:p>
            <a:endParaRPr lang="lv-LV" dirty="0"/>
          </a:p>
          <a:p>
            <a:endParaRPr lang="lv-LV" dirty="0"/>
          </a:p>
          <a:p>
            <a:endParaRPr lang="lv-LV" dirty="0"/>
          </a:p>
          <a:p>
            <a:r>
              <a:rPr lang="lv-LV" dirty="0"/>
              <a:t>More information </a:t>
            </a:r>
          </a:p>
          <a:p>
            <a:r>
              <a:rPr lang="en-US" dirty="0">
                <a:hlinkClick r:id="rId2"/>
              </a:rPr>
              <a:t>http://www.visitsalacgriva.lv/lv/ko-darit/svetupes-negu-tacis/</a:t>
            </a:r>
            <a:endParaRPr lang="lv-LV" dirty="0"/>
          </a:p>
          <a:p>
            <a:endParaRPr lang="en-US" dirty="0"/>
          </a:p>
        </p:txBody>
      </p:sp>
      <p:pic>
        <p:nvPicPr>
          <p:cNvPr id="5" name="Picture 4">
            <a:extLst>
              <a:ext uri="{FF2B5EF4-FFF2-40B4-BE49-F238E27FC236}">
                <a16:creationId xmlns:a16="http://schemas.microsoft.com/office/drawing/2014/main" id="{A70C7CB2-4206-448E-A2E5-D3C071BA8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912" y="965572"/>
            <a:ext cx="3677176" cy="5515764"/>
          </a:xfrm>
          <a:prstGeom prst="rect">
            <a:avLst/>
          </a:prstGeom>
        </p:spPr>
      </p:pic>
    </p:spTree>
    <p:extLst>
      <p:ext uri="{BB962C8B-B14F-4D97-AF65-F5344CB8AC3E}">
        <p14:creationId xmlns:p14="http://schemas.microsoft.com/office/powerpoint/2010/main" val="37736992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220</TotalTime>
  <Words>496</Words>
  <Application>Microsoft Office PowerPoint</Application>
  <PresentationFormat>Widescreen</PresentationFormat>
  <Paragraphs>39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Rockwell</vt:lpstr>
      <vt:lpstr>Rockwell Condensed</vt:lpstr>
      <vt:lpstr>Wingdings</vt:lpstr>
      <vt:lpstr>Wood Type</vt:lpstr>
      <vt:lpstr>LAMPREY CATCHING IN SVĒTUPE</vt:lpstr>
      <vt:lpstr>WHERE DOES THE IDEA OF A LAMPREY TRAP COME FROM?</vt:lpstr>
      <vt:lpstr>HOW MANY PEOPLE ARE WORKING IN THIS BUSINESS?</vt:lpstr>
      <vt:lpstr>WHAT AFFECTS THE QUANTITY OF LAMPREYS IN THE RIVER?</vt:lpstr>
      <vt:lpstr>WHERE DO LAMPREYS TRADE TAKE PLACE?</vt:lpstr>
      <vt:lpstr>WHAT TASTEs BETTER: FRIED LAMPREY OR a SOUP?</vt:lpstr>
      <vt:lpstr>HOW tours are ORGANISEd?</vt:lpstr>
      <vt:lpstr>WHAT IS A RECIPE FOR LAMPREY SOUP?</vt:lpstr>
      <vt:lpstr>THANK YOU! WELCOME TO SALACGRĪVA!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LAMPREY CATCHING IN SVĒTUPE</dc:title>
  <dc:creator>Sanita Paegle</dc:creator>
  <cp:lastModifiedBy>Sanita Paegle</cp:lastModifiedBy>
  <cp:revision>30</cp:revision>
  <dcterms:created xsi:type="dcterms:W3CDTF">2020-10-20T09:33:17Z</dcterms:created>
  <dcterms:modified xsi:type="dcterms:W3CDTF">2020-11-05T13:54:17Z</dcterms:modified>
</cp:coreProperties>
</file>