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29"/>
  </p:notesMasterIdLst>
  <p:sldIdLst>
    <p:sldId id="256" r:id="rId2"/>
    <p:sldId id="260" r:id="rId3"/>
    <p:sldId id="327" r:id="rId4"/>
    <p:sldId id="323" r:id="rId5"/>
    <p:sldId id="313" r:id="rId6"/>
    <p:sldId id="371" r:id="rId7"/>
    <p:sldId id="325" r:id="rId8"/>
    <p:sldId id="314" r:id="rId9"/>
    <p:sldId id="289" r:id="rId10"/>
    <p:sldId id="328" r:id="rId11"/>
    <p:sldId id="329" r:id="rId12"/>
    <p:sldId id="276" r:id="rId13"/>
    <p:sldId id="317" r:id="rId14"/>
    <p:sldId id="300" r:id="rId15"/>
    <p:sldId id="342" r:id="rId16"/>
    <p:sldId id="372" r:id="rId17"/>
    <p:sldId id="373" r:id="rId18"/>
    <p:sldId id="374" r:id="rId19"/>
    <p:sldId id="375" r:id="rId20"/>
    <p:sldId id="354" r:id="rId21"/>
    <p:sldId id="376" r:id="rId22"/>
    <p:sldId id="355" r:id="rId23"/>
    <p:sldId id="356" r:id="rId24"/>
    <p:sldId id="357" r:id="rId25"/>
    <p:sldId id="377" r:id="rId26"/>
    <p:sldId id="358" r:id="rId27"/>
    <p:sldId id="282" r:id="rId2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E630E7-FB9F-4FFB-AC3C-9ED19C813BC6}">
          <p14:sldIdLst>
            <p14:sldId id="256"/>
            <p14:sldId id="260"/>
            <p14:sldId id="327"/>
            <p14:sldId id="323"/>
            <p14:sldId id="313"/>
            <p14:sldId id="371"/>
            <p14:sldId id="325"/>
            <p14:sldId id="314"/>
            <p14:sldId id="289"/>
            <p14:sldId id="328"/>
            <p14:sldId id="329"/>
            <p14:sldId id="276"/>
            <p14:sldId id="317"/>
            <p14:sldId id="300"/>
            <p14:sldId id="342"/>
            <p14:sldId id="372"/>
            <p14:sldId id="373"/>
            <p14:sldId id="374"/>
            <p14:sldId id="375"/>
            <p14:sldId id="354"/>
            <p14:sldId id="376"/>
            <p14:sldId id="355"/>
            <p14:sldId id="356"/>
            <p14:sldId id="357"/>
            <p14:sldId id="377"/>
            <p14:sldId id="358"/>
          </p14:sldIdLst>
        </p14:section>
        <p14:section name="Untitled Section" id="{0B065624-849A-4C3F-8723-DB0A07ADBCA0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DED87-293C-490C-8167-7F2B57775C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295044-61B4-46B0-9FB7-43F52F76141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v-LV" dirty="0"/>
            <a:t>Iepirkuma līguma summa virs 70 000 EUR</a:t>
          </a:r>
          <a:endParaRPr lang="en-US" dirty="0"/>
        </a:p>
      </dgm:t>
    </dgm:pt>
    <dgm:pt modelId="{E13BA15B-02DE-4458-9197-E782AB4625A6}" type="parTrans" cxnId="{BC278E92-A368-40DA-96B4-38A6B89F599E}">
      <dgm:prSet/>
      <dgm:spPr/>
      <dgm:t>
        <a:bodyPr/>
        <a:lstStyle/>
        <a:p>
          <a:endParaRPr lang="en-US"/>
        </a:p>
      </dgm:t>
    </dgm:pt>
    <dgm:pt modelId="{8AA54079-8795-4974-ACFF-52C8C037B872}" type="sibTrans" cxnId="{BC278E92-A368-40DA-96B4-38A6B89F599E}">
      <dgm:prSet/>
      <dgm:spPr/>
      <dgm:t>
        <a:bodyPr/>
        <a:lstStyle/>
        <a:p>
          <a:endParaRPr lang="en-US"/>
        </a:p>
      </dgm:t>
    </dgm:pt>
    <dgm:pt modelId="{ECFD8197-BDCC-42F4-A3EC-E6296E90051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v-LV" dirty="0"/>
            <a:t>Cenu aptauja ar 3 derīgiem piedāvājumiem</a:t>
          </a:r>
          <a:endParaRPr lang="en-US" dirty="0"/>
        </a:p>
      </dgm:t>
    </dgm:pt>
    <dgm:pt modelId="{C1ECA963-C401-4EB0-96BB-84E192C896C2}" type="parTrans" cxnId="{0C718B04-4431-49A1-BB50-F0E9B41FBF06}">
      <dgm:prSet/>
      <dgm:spPr/>
      <dgm:t>
        <a:bodyPr/>
        <a:lstStyle/>
        <a:p>
          <a:endParaRPr lang="en-US"/>
        </a:p>
      </dgm:t>
    </dgm:pt>
    <dgm:pt modelId="{7B6C02BB-C344-4F81-AE5B-B6909EC4B464}" type="sibTrans" cxnId="{0C718B04-4431-49A1-BB50-F0E9B41FBF06}">
      <dgm:prSet/>
      <dgm:spPr/>
      <dgm:t>
        <a:bodyPr/>
        <a:lstStyle/>
        <a:p>
          <a:endParaRPr lang="en-US"/>
        </a:p>
      </dgm:t>
    </dgm:pt>
    <dgm:pt modelId="{6AC2E6B8-4F9C-44EE-A32B-7248AC7B2990}" type="pres">
      <dgm:prSet presAssocID="{761DED87-293C-490C-8167-7F2B57775C52}" presName="CompostProcess" presStyleCnt="0">
        <dgm:presLayoutVars>
          <dgm:dir/>
          <dgm:resizeHandles val="exact"/>
        </dgm:presLayoutVars>
      </dgm:prSet>
      <dgm:spPr/>
    </dgm:pt>
    <dgm:pt modelId="{9458424C-0E64-4976-B486-DB2E6738F28F}" type="pres">
      <dgm:prSet presAssocID="{761DED87-293C-490C-8167-7F2B57775C52}" presName="arrow" presStyleLbl="bgShp" presStyleIdx="0" presStyleCnt="1" custLinFactNeighborX="-12676" custLinFactNeighborY="-7781"/>
      <dgm:spPr/>
    </dgm:pt>
    <dgm:pt modelId="{CFABC32E-D856-41E7-A076-95BE11C717EE}" type="pres">
      <dgm:prSet presAssocID="{761DED87-293C-490C-8167-7F2B57775C52}" presName="linearProcess" presStyleCnt="0"/>
      <dgm:spPr/>
    </dgm:pt>
    <dgm:pt modelId="{A3CE7C4B-C732-47E5-89AD-95CCBDE10E02}" type="pres">
      <dgm:prSet presAssocID="{46295044-61B4-46B0-9FB7-43F52F761411}" presName="textNode" presStyleLbl="node1" presStyleIdx="0" presStyleCnt="2" custLinFactX="-11100" custLinFactNeighborX="-100000" custLinFactNeighborY="2459">
        <dgm:presLayoutVars>
          <dgm:bulletEnabled val="1"/>
        </dgm:presLayoutVars>
      </dgm:prSet>
      <dgm:spPr/>
    </dgm:pt>
    <dgm:pt modelId="{63CD71B1-981F-408A-A690-ED1863CC1E90}" type="pres">
      <dgm:prSet presAssocID="{8AA54079-8795-4974-ACFF-52C8C037B872}" presName="sibTrans" presStyleCnt="0"/>
      <dgm:spPr/>
    </dgm:pt>
    <dgm:pt modelId="{5D49809C-5B21-44CE-9130-9955F2D9FB9C}" type="pres">
      <dgm:prSet presAssocID="{ECFD8197-BDCC-42F4-A3EC-E6296E900513}" presName="textNode" presStyleLbl="node1" presStyleIdx="1" presStyleCnt="2" custLinFactX="-13598" custLinFactNeighborX="-100000" custLinFactNeighborY="2459">
        <dgm:presLayoutVars>
          <dgm:bulletEnabled val="1"/>
        </dgm:presLayoutVars>
      </dgm:prSet>
      <dgm:spPr/>
    </dgm:pt>
  </dgm:ptLst>
  <dgm:cxnLst>
    <dgm:cxn modelId="{0C718B04-4431-49A1-BB50-F0E9B41FBF06}" srcId="{761DED87-293C-490C-8167-7F2B57775C52}" destId="{ECFD8197-BDCC-42F4-A3EC-E6296E900513}" srcOrd="1" destOrd="0" parTransId="{C1ECA963-C401-4EB0-96BB-84E192C896C2}" sibTransId="{7B6C02BB-C344-4F81-AE5B-B6909EC4B464}"/>
    <dgm:cxn modelId="{3C001C17-2229-43BA-9FB1-C667B201CD4A}" type="presOf" srcId="{46295044-61B4-46B0-9FB7-43F52F761411}" destId="{A3CE7C4B-C732-47E5-89AD-95CCBDE10E02}" srcOrd="0" destOrd="0" presId="urn:microsoft.com/office/officeart/2005/8/layout/hProcess9"/>
    <dgm:cxn modelId="{6AAF2C38-FB4F-457C-A880-67EC19411F70}" type="presOf" srcId="{ECFD8197-BDCC-42F4-A3EC-E6296E900513}" destId="{5D49809C-5B21-44CE-9130-9955F2D9FB9C}" srcOrd="0" destOrd="0" presId="urn:microsoft.com/office/officeart/2005/8/layout/hProcess9"/>
    <dgm:cxn modelId="{BC278E92-A368-40DA-96B4-38A6B89F599E}" srcId="{761DED87-293C-490C-8167-7F2B57775C52}" destId="{46295044-61B4-46B0-9FB7-43F52F761411}" srcOrd="0" destOrd="0" parTransId="{E13BA15B-02DE-4458-9197-E782AB4625A6}" sibTransId="{8AA54079-8795-4974-ACFF-52C8C037B872}"/>
    <dgm:cxn modelId="{78C589DE-BE96-46A2-8D85-676BB37D0B33}" type="presOf" srcId="{761DED87-293C-490C-8167-7F2B57775C52}" destId="{6AC2E6B8-4F9C-44EE-A32B-7248AC7B2990}" srcOrd="0" destOrd="0" presId="urn:microsoft.com/office/officeart/2005/8/layout/hProcess9"/>
    <dgm:cxn modelId="{7C2657F1-C80D-48D7-83CC-6933F2601456}" type="presParOf" srcId="{6AC2E6B8-4F9C-44EE-A32B-7248AC7B2990}" destId="{9458424C-0E64-4976-B486-DB2E6738F28F}" srcOrd="0" destOrd="0" presId="urn:microsoft.com/office/officeart/2005/8/layout/hProcess9"/>
    <dgm:cxn modelId="{3007517A-8F31-4EC4-B69F-3615AED19243}" type="presParOf" srcId="{6AC2E6B8-4F9C-44EE-A32B-7248AC7B2990}" destId="{CFABC32E-D856-41E7-A076-95BE11C717EE}" srcOrd="1" destOrd="0" presId="urn:microsoft.com/office/officeart/2005/8/layout/hProcess9"/>
    <dgm:cxn modelId="{00940BFA-763A-4A24-907D-524915D11B67}" type="presParOf" srcId="{CFABC32E-D856-41E7-A076-95BE11C717EE}" destId="{A3CE7C4B-C732-47E5-89AD-95CCBDE10E02}" srcOrd="0" destOrd="0" presId="urn:microsoft.com/office/officeart/2005/8/layout/hProcess9"/>
    <dgm:cxn modelId="{8EC89463-DE37-4A15-9DF3-BEA3313544B5}" type="presParOf" srcId="{CFABC32E-D856-41E7-A076-95BE11C717EE}" destId="{63CD71B1-981F-408A-A690-ED1863CC1E90}" srcOrd="1" destOrd="0" presId="urn:microsoft.com/office/officeart/2005/8/layout/hProcess9"/>
    <dgm:cxn modelId="{02B939A2-D293-40D8-A2AF-6E4ECFFE83D2}" type="presParOf" srcId="{CFABC32E-D856-41E7-A076-95BE11C717EE}" destId="{5D49809C-5B21-44CE-9130-9955F2D9FB9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DED87-293C-490C-8167-7F2B57775C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295044-61B4-46B0-9FB7-43F52F76141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dirty="0"/>
            <a:t>Iepirkuma līguma summa virs 70k/ 170k EUR</a:t>
          </a:r>
          <a:endParaRPr lang="en-US" dirty="0"/>
        </a:p>
      </dgm:t>
    </dgm:pt>
    <dgm:pt modelId="{E13BA15B-02DE-4458-9197-E782AB4625A6}" type="parTrans" cxnId="{BC278E92-A368-40DA-96B4-38A6B89F599E}">
      <dgm:prSet/>
      <dgm:spPr/>
      <dgm:t>
        <a:bodyPr/>
        <a:lstStyle/>
        <a:p>
          <a:endParaRPr lang="en-US"/>
        </a:p>
      </dgm:t>
    </dgm:pt>
    <dgm:pt modelId="{8AA54079-8795-4974-ACFF-52C8C037B872}" type="sibTrans" cxnId="{BC278E92-A368-40DA-96B4-38A6B89F599E}">
      <dgm:prSet/>
      <dgm:spPr/>
      <dgm:t>
        <a:bodyPr/>
        <a:lstStyle/>
        <a:p>
          <a:endParaRPr lang="en-US"/>
        </a:p>
      </dgm:t>
    </dgm:pt>
    <dgm:pt modelId="{ECFD8197-BDCC-42F4-A3EC-E6296E90051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dirty="0"/>
            <a:t>Paziņojums IUB</a:t>
          </a:r>
          <a:endParaRPr lang="en-US" dirty="0"/>
        </a:p>
      </dgm:t>
    </dgm:pt>
    <dgm:pt modelId="{C1ECA963-C401-4EB0-96BB-84E192C896C2}" type="parTrans" cxnId="{0C718B04-4431-49A1-BB50-F0E9B41FBF06}">
      <dgm:prSet/>
      <dgm:spPr/>
      <dgm:t>
        <a:bodyPr/>
        <a:lstStyle/>
        <a:p>
          <a:endParaRPr lang="en-US"/>
        </a:p>
      </dgm:t>
    </dgm:pt>
    <dgm:pt modelId="{7B6C02BB-C344-4F81-AE5B-B6909EC4B464}" type="sibTrans" cxnId="{0C718B04-4431-49A1-BB50-F0E9B41FBF06}">
      <dgm:prSet/>
      <dgm:spPr/>
      <dgm:t>
        <a:bodyPr/>
        <a:lstStyle/>
        <a:p>
          <a:endParaRPr lang="en-US"/>
        </a:p>
      </dgm:t>
    </dgm:pt>
    <dgm:pt modelId="{6AC2E6B8-4F9C-44EE-A32B-7248AC7B2990}" type="pres">
      <dgm:prSet presAssocID="{761DED87-293C-490C-8167-7F2B57775C52}" presName="CompostProcess" presStyleCnt="0">
        <dgm:presLayoutVars>
          <dgm:dir/>
          <dgm:resizeHandles val="exact"/>
        </dgm:presLayoutVars>
      </dgm:prSet>
      <dgm:spPr/>
    </dgm:pt>
    <dgm:pt modelId="{9458424C-0E64-4976-B486-DB2E6738F28F}" type="pres">
      <dgm:prSet presAssocID="{761DED87-293C-490C-8167-7F2B57775C52}" presName="arrow" presStyleLbl="bgShp" presStyleIdx="0" presStyleCnt="1" custLinFactNeighborX="-12676" custLinFactNeighborY="-7781"/>
      <dgm:spPr/>
    </dgm:pt>
    <dgm:pt modelId="{CFABC32E-D856-41E7-A076-95BE11C717EE}" type="pres">
      <dgm:prSet presAssocID="{761DED87-293C-490C-8167-7F2B57775C52}" presName="linearProcess" presStyleCnt="0"/>
      <dgm:spPr/>
    </dgm:pt>
    <dgm:pt modelId="{A3CE7C4B-C732-47E5-89AD-95CCBDE10E02}" type="pres">
      <dgm:prSet presAssocID="{46295044-61B4-46B0-9FB7-43F52F761411}" presName="textNode" presStyleLbl="node1" presStyleIdx="0" presStyleCnt="2" custLinFactX="-11100" custLinFactNeighborX="-100000" custLinFactNeighborY="2459">
        <dgm:presLayoutVars>
          <dgm:bulletEnabled val="1"/>
        </dgm:presLayoutVars>
      </dgm:prSet>
      <dgm:spPr/>
    </dgm:pt>
    <dgm:pt modelId="{63CD71B1-981F-408A-A690-ED1863CC1E90}" type="pres">
      <dgm:prSet presAssocID="{8AA54079-8795-4974-ACFF-52C8C037B872}" presName="sibTrans" presStyleCnt="0"/>
      <dgm:spPr/>
    </dgm:pt>
    <dgm:pt modelId="{5D49809C-5B21-44CE-9130-9955F2D9FB9C}" type="pres">
      <dgm:prSet presAssocID="{ECFD8197-BDCC-42F4-A3EC-E6296E900513}" presName="textNode" presStyleLbl="node1" presStyleIdx="1" presStyleCnt="2" custLinFactX="-13598" custLinFactNeighborX="-100000" custLinFactNeighborY="2459">
        <dgm:presLayoutVars>
          <dgm:bulletEnabled val="1"/>
        </dgm:presLayoutVars>
      </dgm:prSet>
      <dgm:spPr/>
    </dgm:pt>
  </dgm:ptLst>
  <dgm:cxnLst>
    <dgm:cxn modelId="{0C718B04-4431-49A1-BB50-F0E9B41FBF06}" srcId="{761DED87-293C-490C-8167-7F2B57775C52}" destId="{ECFD8197-BDCC-42F4-A3EC-E6296E900513}" srcOrd="1" destOrd="0" parTransId="{C1ECA963-C401-4EB0-96BB-84E192C896C2}" sibTransId="{7B6C02BB-C344-4F81-AE5B-B6909EC4B464}"/>
    <dgm:cxn modelId="{3C001C17-2229-43BA-9FB1-C667B201CD4A}" type="presOf" srcId="{46295044-61B4-46B0-9FB7-43F52F761411}" destId="{A3CE7C4B-C732-47E5-89AD-95CCBDE10E02}" srcOrd="0" destOrd="0" presId="urn:microsoft.com/office/officeart/2005/8/layout/hProcess9"/>
    <dgm:cxn modelId="{6AAF2C38-FB4F-457C-A880-67EC19411F70}" type="presOf" srcId="{ECFD8197-BDCC-42F4-A3EC-E6296E900513}" destId="{5D49809C-5B21-44CE-9130-9955F2D9FB9C}" srcOrd="0" destOrd="0" presId="urn:microsoft.com/office/officeart/2005/8/layout/hProcess9"/>
    <dgm:cxn modelId="{BC278E92-A368-40DA-96B4-38A6B89F599E}" srcId="{761DED87-293C-490C-8167-7F2B57775C52}" destId="{46295044-61B4-46B0-9FB7-43F52F761411}" srcOrd="0" destOrd="0" parTransId="{E13BA15B-02DE-4458-9197-E782AB4625A6}" sibTransId="{8AA54079-8795-4974-ACFF-52C8C037B872}"/>
    <dgm:cxn modelId="{78C589DE-BE96-46A2-8D85-676BB37D0B33}" type="presOf" srcId="{761DED87-293C-490C-8167-7F2B57775C52}" destId="{6AC2E6B8-4F9C-44EE-A32B-7248AC7B2990}" srcOrd="0" destOrd="0" presId="urn:microsoft.com/office/officeart/2005/8/layout/hProcess9"/>
    <dgm:cxn modelId="{7C2657F1-C80D-48D7-83CC-6933F2601456}" type="presParOf" srcId="{6AC2E6B8-4F9C-44EE-A32B-7248AC7B2990}" destId="{9458424C-0E64-4976-B486-DB2E6738F28F}" srcOrd="0" destOrd="0" presId="urn:microsoft.com/office/officeart/2005/8/layout/hProcess9"/>
    <dgm:cxn modelId="{3007517A-8F31-4EC4-B69F-3615AED19243}" type="presParOf" srcId="{6AC2E6B8-4F9C-44EE-A32B-7248AC7B2990}" destId="{CFABC32E-D856-41E7-A076-95BE11C717EE}" srcOrd="1" destOrd="0" presId="urn:microsoft.com/office/officeart/2005/8/layout/hProcess9"/>
    <dgm:cxn modelId="{00940BFA-763A-4A24-907D-524915D11B67}" type="presParOf" srcId="{CFABC32E-D856-41E7-A076-95BE11C717EE}" destId="{A3CE7C4B-C732-47E5-89AD-95CCBDE10E02}" srcOrd="0" destOrd="0" presId="urn:microsoft.com/office/officeart/2005/8/layout/hProcess9"/>
    <dgm:cxn modelId="{8EC89463-DE37-4A15-9DF3-BEA3313544B5}" type="presParOf" srcId="{CFABC32E-D856-41E7-A076-95BE11C717EE}" destId="{63CD71B1-981F-408A-A690-ED1863CC1E90}" srcOrd="1" destOrd="0" presId="urn:microsoft.com/office/officeart/2005/8/layout/hProcess9"/>
    <dgm:cxn modelId="{02B939A2-D293-40D8-A2AF-6E4ECFFE83D2}" type="presParOf" srcId="{CFABC32E-D856-41E7-A076-95BE11C717EE}" destId="{5D49809C-5B21-44CE-9130-9955F2D9FB9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424C-0E64-4976-B486-DB2E6738F28F}">
      <dsp:nvSpPr>
        <dsp:cNvPr id="0" name=""/>
        <dsp:cNvSpPr/>
      </dsp:nvSpPr>
      <dsp:spPr>
        <a:xfrm>
          <a:off x="0" y="0"/>
          <a:ext cx="7353327" cy="25311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E7C4B-C732-47E5-89AD-95CCBDE10E02}">
      <dsp:nvSpPr>
        <dsp:cNvPr id="0" name=""/>
        <dsp:cNvSpPr/>
      </dsp:nvSpPr>
      <dsp:spPr>
        <a:xfrm>
          <a:off x="100678" y="784246"/>
          <a:ext cx="3517837" cy="101246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Iepirkuma līguma summa virs 70 000 EUR</a:t>
          </a:r>
          <a:endParaRPr lang="en-US" sz="2500" kern="1200" dirty="0"/>
        </a:p>
      </dsp:txBody>
      <dsp:txXfrm>
        <a:off x="150103" y="833671"/>
        <a:ext cx="3418987" cy="913616"/>
      </dsp:txXfrm>
    </dsp:sp>
    <dsp:sp modelId="{5D49809C-5B21-44CE-9130-9955F2D9FB9C}">
      <dsp:nvSpPr>
        <dsp:cNvPr id="0" name=""/>
        <dsp:cNvSpPr/>
      </dsp:nvSpPr>
      <dsp:spPr>
        <a:xfrm>
          <a:off x="3741634" y="784246"/>
          <a:ext cx="3517837" cy="101246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Cenu aptauja ar 3 derīgiem piedāvājumiem</a:t>
          </a:r>
          <a:endParaRPr lang="en-US" sz="2500" kern="1200" dirty="0"/>
        </a:p>
      </dsp:txBody>
      <dsp:txXfrm>
        <a:off x="3791059" y="833671"/>
        <a:ext cx="3418987" cy="91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424C-0E64-4976-B486-DB2E6738F28F}">
      <dsp:nvSpPr>
        <dsp:cNvPr id="0" name=""/>
        <dsp:cNvSpPr/>
      </dsp:nvSpPr>
      <dsp:spPr>
        <a:xfrm>
          <a:off x="0" y="0"/>
          <a:ext cx="7353327" cy="25311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E7C4B-C732-47E5-89AD-95CCBDE10E02}">
      <dsp:nvSpPr>
        <dsp:cNvPr id="0" name=""/>
        <dsp:cNvSpPr/>
      </dsp:nvSpPr>
      <dsp:spPr>
        <a:xfrm>
          <a:off x="0" y="784246"/>
          <a:ext cx="3730732" cy="1012466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Iepirkuma līguma summa virs 70k/ 170k EUR</a:t>
          </a:r>
          <a:endParaRPr lang="en-US" sz="2500" kern="1200" dirty="0"/>
        </a:p>
      </dsp:txBody>
      <dsp:txXfrm>
        <a:off x="49425" y="833671"/>
        <a:ext cx="3631882" cy="913616"/>
      </dsp:txXfrm>
    </dsp:sp>
    <dsp:sp modelId="{5D49809C-5B21-44CE-9130-9955F2D9FB9C}">
      <dsp:nvSpPr>
        <dsp:cNvPr id="0" name=""/>
        <dsp:cNvSpPr/>
      </dsp:nvSpPr>
      <dsp:spPr>
        <a:xfrm>
          <a:off x="3712684" y="784246"/>
          <a:ext cx="3730732" cy="1012466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Paziņojums IUB</a:t>
          </a:r>
          <a:endParaRPr lang="en-US" sz="2500" kern="1200" dirty="0"/>
        </a:p>
      </dsp:txBody>
      <dsp:txXfrm>
        <a:off x="3762109" y="833671"/>
        <a:ext cx="3631882" cy="9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FA9DF-BB11-4162-A4C6-B16EBC941307}" type="datetimeFigureOut">
              <a:rPr lang="lv-LV" smtClean="0"/>
              <a:t>05.03.2019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1D84-63E2-4842-9110-C820CFB0B2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796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2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0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6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287" y="904524"/>
            <a:ext cx="8433716" cy="2582311"/>
          </a:xfrm>
        </p:spPr>
        <p:txBody>
          <a:bodyPr>
            <a:noAutofit/>
          </a:bodyPr>
          <a:lstStyle/>
          <a:p>
            <a:r>
              <a:rPr lang="lv-LV" sz="4800" b="1" dirty="0">
                <a:solidFill>
                  <a:srgbClr val="C00000"/>
                </a:solidFill>
              </a:rPr>
              <a:t>Atbalsta saņemšanas iespējas un nosacījumi uzņēmējdarbības projektiem LEADER programmā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794" y="4413612"/>
            <a:ext cx="8767860" cy="90786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lv-LV" dirty="0"/>
              <a:t>Dzintra Eizenberga </a:t>
            </a:r>
          </a:p>
          <a:p>
            <a:pPr algn="r"/>
            <a:endParaRPr lang="lv-LV" dirty="0"/>
          </a:p>
          <a:p>
            <a:pPr algn="r"/>
            <a:r>
              <a:rPr lang="lv-LV" dirty="0"/>
              <a:t>Viļķene, 05.03.2019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21" y="5764697"/>
            <a:ext cx="9747063" cy="1097072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AA0B593E-0504-4E68-B6AE-99D4BFC0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21" y="5713487"/>
            <a:ext cx="916110" cy="91611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E28A34E1-1CE1-4366-9DB1-50D9EDB7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0" y="1491449"/>
            <a:ext cx="1683289" cy="16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Definīcijas 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310186"/>
            <a:ext cx="11081982" cy="4995080"/>
          </a:xfrm>
        </p:spPr>
        <p:txBody>
          <a:bodyPr>
            <a:normAutofit/>
          </a:bodyPr>
          <a:lstStyle/>
          <a:p>
            <a:pPr lvl="0"/>
            <a:r>
              <a:rPr lang="lv-LV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Kopprojekts (ELFLA)</a:t>
            </a:r>
            <a:r>
              <a:rPr lang="lv-LV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projekts, kuru īsteno ELFLA 1.rīcībā un kurā plānoto investīciju izmanto kopīgi, ja to iesniedz:</a:t>
            </a:r>
          </a:p>
          <a:p>
            <a:pPr lvl="1">
              <a:spcAft>
                <a:spcPts val="600"/>
              </a:spcAft>
            </a:pPr>
            <a:r>
              <a:rPr lang="lv-LV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lauksaimniecības vai mežsaimniecības pakalpojumu </a:t>
            </a:r>
            <a:r>
              <a:rPr lang="lv-LV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kooperatīvā sabiedrība;</a:t>
            </a:r>
            <a:endParaRPr lang="lv-LV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lv-LV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Juridiskas un fiziskas(IK, </a:t>
            </a:r>
            <a:r>
              <a:rPr lang="lv-LV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saimn.darb.veicējs</a:t>
            </a:r>
            <a:r>
              <a:rPr lang="lv-LV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personas 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(izņemot biedrību vai nodibinājumu) kopīgas darbības īstenošanai, ja starp kopprojekta dalībniekiem ir noslēgts līgums. Kopprojektā nav vairāk par </a:t>
            </a:r>
            <a:r>
              <a:rPr lang="lv-LV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 dalībniekiem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spcAft>
                <a:spcPts val="600"/>
              </a:spcAft>
            </a:pPr>
            <a:r>
              <a:rPr lang="lv-LV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vietējā pašvaldība </a:t>
            </a:r>
            <a:r>
              <a:rPr lang="lv-LV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tās īpašumā vai valdījumā esošai uzņēmējdarbības infrastruktūras izveidei juridiskām, kas veic saimniecisku darbību, ja starp kopprojekta dalībniekiem ir noslēgts līgums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8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85" y="0"/>
            <a:ext cx="10515600" cy="1054242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Definīcijas II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214651"/>
            <a:ext cx="11177517" cy="52270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Kopprojekts(EJZF)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projekts, kuru īsteno EJZF 1.rīcībā un kurā investīcijas paredzēts izmantot kopīgi un kuru iesniedz: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biedrība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vismaz gadu pirms projekta iesnieguma iesniegšanas reģistrēta saskaņā ar Biedrību un nodibinājumu likumu, kuras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biedriem (vismaz trijiem) komercdarbības joma pārsvarā ir zvejniecība, akvakultūra vai zivju, vēžveidīgo un mīkstmiešu pārstrāde 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vietējā pašvaldība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lai nodrošinātu zivsaimniecības uzņēmējdarbības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izveidi vismaz divām juridiskām personām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veic saimniecisko darbību zvejniecībā, akvakultūrā vai zivju, vēžveidīgo un mīkstmiešu pārstrādē;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Radīta darba vieta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darba vieta, kas paredzēta darbiniekam, ar kuru noslēgts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līgums vismaz uz gadu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nosakot noteiktu normālu darba laiku, vai </a:t>
            </a:r>
            <a:r>
              <a:rPr lang="lv-LV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pašnodarbinātas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saimnieciskās darbības uzsākšana, vai vairākas darba vietas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sezonas rakstura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 veikšanai, kurās kopā nostrādāto stundu skaits kalendāra gadā atbilst normālam darba laikam, un par to tiek veiktas valsts sociālās apdrošināšanas obligātās iemaksas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9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Attiecināmās izmakasas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188720"/>
            <a:ext cx="10726783" cy="5394960"/>
          </a:xfrm>
        </p:spPr>
        <p:txBody>
          <a:bodyPr>
            <a:norm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jaunas būvniecības, būves pārbūves, ierīkošanas, novietošanas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(būvdarbi iepriekš izgatavotas būves salikšanai no gataviem elementiem paredzētajā novietnē, neizbūvējot pamatus vai pamatni dziļāk par 30 centimetriem)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atjaunošanas izmaksas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(ELFLA tikai ražošanas vajadzībām),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pamatojoties uz līgumiem ar trešajām personām, kas ir atbildīgas par darbu izpildi;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jaunu būvmateriālu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iegādes izmaksas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(bet ne tūrisma mītnēm);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Jaunu pamatlīdzekļu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programmnodrošinājumu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iegādes un uzstādīšanas izmaksas;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Netiek atbalstīta pamatlīdzekļu aizvietošana!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Vispārīgās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izmaksas(arhitektu, konsultantu honorāri, būvuzraudzība, u.tml. ) līdz 2% / 7% no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attiecin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izmaksām;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attiecināma izmaksa pretendentiem, kas nav PVN maksātāji.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Attiecināmās izmaksas  II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57" y="5372928"/>
            <a:ext cx="11342806" cy="144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v-LV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projektā ir paredzēts finansējums </a:t>
            </a:r>
            <a:r>
              <a:rPr lang="lv-LV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tikai būvniecības izmaksām</a:t>
            </a:r>
            <a:r>
              <a:rPr lang="lv-LV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lv-LV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 paredzētas iekārtu un aprīkojuma iegādes un uzstādīšanas izmaksas</a:t>
            </a:r>
            <a:r>
              <a:rPr lang="lv-LV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atbalsta saņēmējs pēdējo maksājuma pieprasījumu LAD iesniedz </a:t>
            </a:r>
            <a:r>
              <a:rPr lang="lv-LV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pēc telpu aprīkošanas</a:t>
            </a:r>
            <a:r>
              <a:rPr lang="lv-LV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kad ir iespējama funkcionāla telpu un teritorijas izmantošana un ražošana vai pakalpojuma sniegšana.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lv-LV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7592"/>
              </p:ext>
            </p:extLst>
          </p:nvPr>
        </p:nvGraphicFramePr>
        <p:xfrm>
          <a:off x="399757" y="1075730"/>
          <a:ext cx="11649310" cy="4093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24655">
                  <a:extLst>
                    <a:ext uri="{9D8B030D-6E8A-4147-A177-3AD203B41FA5}">
                      <a16:colId xmlns:a16="http://schemas.microsoft.com/office/drawing/2014/main" val="182301975"/>
                    </a:ext>
                  </a:extLst>
                </a:gridCol>
                <a:gridCol w="5824655">
                  <a:extLst>
                    <a:ext uri="{9D8B030D-6E8A-4147-A177-3AD203B41FA5}">
                      <a16:colId xmlns:a16="http://schemas.microsoft.com/office/drawing/2014/main" val="995187041"/>
                    </a:ext>
                  </a:extLst>
                </a:gridCol>
              </a:tblGrid>
              <a:tr h="604911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ELFLA</a:t>
                      </a:r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EJZF</a:t>
                      </a:r>
                      <a:endParaRPr lang="en-GB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25230"/>
                  </a:ext>
                </a:extLst>
              </a:tr>
              <a:tr h="844324">
                <a:tc>
                  <a:txBody>
                    <a:bodyPr/>
                    <a:lstStyle/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Patentu, licenču, preču zīmju saņemšanas vai izmantošanas izmaksas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Teritorijas labiekārtošanas izmaksas 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85427"/>
                  </a:ext>
                </a:extLst>
              </a:tr>
              <a:tr h="1211421">
                <a:tc>
                  <a:txBody>
                    <a:bodyPr/>
                    <a:lstStyle/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Sabiedrisko attiecību/mārketinga izmaksas produkta vai pakalpojuma atpazīstamības tēla veidošanai,</a:t>
                      </a:r>
                    </a:p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Internetveikala izveides izdevumi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Mārketinga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internetveikala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izveides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22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iesniedzējs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biedrība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22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tiek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īstenots</a:t>
                      </a:r>
                      <a:r>
                        <a:rPr lang="en-GB" sz="2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kopprojekts</a:t>
                      </a:r>
                      <a:endParaRPr lang="en-GB" sz="22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2096"/>
                  </a:ext>
                </a:extLst>
              </a:tr>
              <a:tr h="1211421">
                <a:tc>
                  <a:txBody>
                    <a:bodyPr/>
                    <a:lstStyle/>
                    <a:p>
                      <a:r>
                        <a:rPr lang="lv-LV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Maksa par dalību mācībās darbinieka produktivitātes celšanai(akreditētas vai licencētas programmas un tiek iegūts sertifikāts, apliecība)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701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01E1581-99ED-438B-869A-73FB04B7F2BA}"/>
              </a:ext>
            </a:extLst>
          </p:cNvPr>
          <p:cNvSpPr txBox="1">
            <a:spLocks/>
          </p:cNvSpPr>
          <p:nvPr/>
        </p:nvSpPr>
        <p:spPr>
          <a:xfrm>
            <a:off x="399757" y="5415744"/>
            <a:ext cx="10515600" cy="71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0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25" y="121151"/>
            <a:ext cx="10515600" cy="818866"/>
          </a:xfrm>
        </p:spPr>
        <p:txBody>
          <a:bodyPr/>
          <a:lstStyle/>
          <a:p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Neattiecināmās izmaksas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228299"/>
            <a:ext cx="11495194" cy="539758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Esošo būvju un pamatlīdzekļu uzturēšanas un ekspluatācijas izmaksas, t.sk telpu remonti;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Laivu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dzinēju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kuģu, lauksaimniecības tehnikas, amfībiju,  motociklu, triciklu, kvadraciklu, automobiļu iegāde,</a:t>
            </a:r>
            <a:r>
              <a:rPr lang="lv-LV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izņemot transportlīdzekļus, kas nepieciešami specifisku funkciju veikšanai un traktorus līdz 100 ZS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 pretendents ir zvejas kuģa īpašnieks;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Dīķu būvniecība un pārbūve;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Dzīvnieku iegāde;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Īpašuma iegāde, 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Izdevumi, kas radušies pirms  projekta iesniegšanas LAD (izņemot vispārējās izmaksas);</a:t>
            </a:r>
          </a:p>
          <a:p>
            <a:pPr>
              <a:spcBef>
                <a:spcPts val="1200"/>
              </a:spcBef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izmaksas, kas nav veiktas ievērojot atbilstošu iepirkuma procedūru, u.c.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194"/>
            <a:ext cx="10515600" cy="692966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iesniegšana un īstenošana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214846"/>
            <a:ext cx="11430000" cy="5394960"/>
          </a:xfrm>
        </p:spPr>
        <p:txBody>
          <a:bodyPr>
            <a:normAutofit lnSpcReduction="10000"/>
          </a:bodyPr>
          <a:lstStyle/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var uzsākt realizēt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uzņemoties finanšu risku, pēc projekta iesniegšanas LAD, t.i. ~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mēnesi pēc projekta iesniegšanas VRG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realizācijas </a:t>
            </a:r>
            <a:r>
              <a:rPr lang="lv-LV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termiņš-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(2) gads, jāuzsāk īstenot 6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mēn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laikā;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iesniegtu projektu, pretendentam 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jābūt reģistrētam kā LAD </a:t>
            </a:r>
            <a:r>
              <a:rPr lang="lv-LV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klientam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,un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jābūt piekļuvei EPS;</a:t>
            </a:r>
          </a:p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priekšfinansēšana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jānodrošina par saviem vai kredīta līdzekļiem vismaz par privātā ieguldījuma daļu, ja izmanto darījuma kontu;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atbalsta pretendents (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fiz.p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pēc projekta apstiprināšanas izveido SIA, tad pretendentam tajā jāpieder vismaz 51% kapitāla daļas un paraksta tiesības;</a:t>
            </a:r>
          </a:p>
        </p:txBody>
      </p:sp>
    </p:spTree>
    <p:extLst>
      <p:ext uri="{BB962C8B-B14F-4D97-AF65-F5344CB8AC3E}">
        <p14:creationId xmlns:p14="http://schemas.microsoft.com/office/powerpoint/2010/main" val="410164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F18D-6CD0-4C48-9FCF-F72498C8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25974"/>
            <a:ext cx="10515600" cy="352327"/>
          </a:xfrm>
        </p:spPr>
        <p:txBody>
          <a:bodyPr>
            <a:noAutofit/>
          </a:bodyPr>
          <a:lstStyle/>
          <a:p>
            <a:r>
              <a:rPr lang="lv-LV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Elektroniskā pieteikšanās sistēma</a:t>
            </a:r>
            <a:endParaRPr lang="en-GB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78DAA6-20A1-4CA2-9B49-9D9976A78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17"/>
          <a:stretch/>
        </p:blipFill>
        <p:spPr>
          <a:xfrm>
            <a:off x="467794" y="478301"/>
            <a:ext cx="11203871" cy="60145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FF89F-5CB7-47F5-91DF-4E10221E6BC4}"/>
              </a:ext>
            </a:extLst>
          </p:cNvPr>
          <p:cNvCxnSpPr/>
          <p:nvPr/>
        </p:nvCxnSpPr>
        <p:spPr>
          <a:xfrm>
            <a:off x="467794" y="3938954"/>
            <a:ext cx="727960" cy="562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2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57DA-CB8A-4AAD-9743-1AFA014B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7368CB-7870-4C9F-BC2B-91A93A7DA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60"/>
          <a:stretch/>
        </p:blipFill>
        <p:spPr>
          <a:xfrm>
            <a:off x="196174" y="886265"/>
            <a:ext cx="11002033" cy="53035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C6FED4-7389-4AAC-AC62-FD0AE9218DCE}"/>
              </a:ext>
            </a:extLst>
          </p:cNvPr>
          <p:cNvCxnSpPr/>
          <p:nvPr/>
        </p:nvCxnSpPr>
        <p:spPr>
          <a:xfrm>
            <a:off x="7315200" y="1578782"/>
            <a:ext cx="1800665" cy="12660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9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07640D-19FD-4467-944D-6E323375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4048" r="6308" b="21389"/>
          <a:stretch/>
        </p:blipFill>
        <p:spPr>
          <a:xfrm>
            <a:off x="547321" y="534572"/>
            <a:ext cx="11805980" cy="57114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ACA5B3-7F28-4A58-9B22-7922C120D6D6}"/>
              </a:ext>
            </a:extLst>
          </p:cNvPr>
          <p:cNvCxnSpPr/>
          <p:nvPr/>
        </p:nvCxnSpPr>
        <p:spPr>
          <a:xfrm>
            <a:off x="251899" y="4529797"/>
            <a:ext cx="590843" cy="2954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FFCF79F-BC85-4E71-B928-934436223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2" y="5480520"/>
            <a:ext cx="719390" cy="4267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3D06C5-77C3-48EB-B11E-E2056146FECD}"/>
              </a:ext>
            </a:extLst>
          </p:cNvPr>
          <p:cNvCxnSpPr/>
          <p:nvPr/>
        </p:nvCxnSpPr>
        <p:spPr>
          <a:xfrm>
            <a:off x="434780" y="647114"/>
            <a:ext cx="0" cy="3418449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0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A0D7-FE9F-4365-9B20-40BD47AB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7B9932-8088-48A4-A0AC-7E918AFE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54" r="7695" b="26862"/>
          <a:stretch/>
        </p:blipFill>
        <p:spPr>
          <a:xfrm>
            <a:off x="367324" y="548640"/>
            <a:ext cx="11683999" cy="49236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37C5F-8E78-44C0-97C0-8C38BFF184EB}"/>
              </a:ext>
            </a:extLst>
          </p:cNvPr>
          <p:cNvCxnSpPr/>
          <p:nvPr/>
        </p:nvCxnSpPr>
        <p:spPr>
          <a:xfrm flipV="1">
            <a:off x="1237957" y="5134708"/>
            <a:ext cx="1322363" cy="6330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C37B58-CC82-494F-8053-281CF4F197C7}"/>
              </a:ext>
            </a:extLst>
          </p:cNvPr>
          <p:cNvCxnSpPr>
            <a:cxnSpLocks/>
          </p:cNvCxnSpPr>
          <p:nvPr/>
        </p:nvCxnSpPr>
        <p:spPr>
          <a:xfrm flipV="1">
            <a:off x="5781822" y="5134708"/>
            <a:ext cx="1069144" cy="75965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E57005-EAA3-459F-9257-C16453C18CB7}"/>
              </a:ext>
            </a:extLst>
          </p:cNvPr>
          <p:cNvSpPr txBox="1"/>
          <p:nvPr/>
        </p:nvSpPr>
        <p:spPr>
          <a:xfrm>
            <a:off x="1603717" y="5412488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ELFLA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CBC23-D023-48AF-B594-20AEDB13DF47}"/>
              </a:ext>
            </a:extLst>
          </p:cNvPr>
          <p:cNvSpPr txBox="1"/>
          <p:nvPr/>
        </p:nvSpPr>
        <p:spPr>
          <a:xfrm>
            <a:off x="6167120" y="5486399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EJZF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439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Atbalsta saņemšanas iespējas stratēģijas ietvaros 2015-2020 gadā</a:t>
            </a:r>
            <a:br>
              <a:rPr lang="lv-LV" b="1" dirty="0">
                <a:solidFill>
                  <a:srgbClr val="C00000"/>
                </a:solidFill>
              </a:rPr>
            </a:br>
            <a:endParaRPr lang="lv-LV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921564"/>
            <a:ext cx="11757577" cy="475355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ELFLA</a:t>
            </a:r>
            <a:r>
              <a:rPr lang="lv-LV" sz="3200" dirty="0"/>
              <a:t> finansējums 941 866,82 EUR , t.sk 52,49% uzņēmējdarbībai</a:t>
            </a:r>
          </a:p>
          <a:p>
            <a:pPr>
              <a:spcBef>
                <a:spcPts val="0"/>
              </a:spcBef>
            </a:pPr>
            <a:r>
              <a:rPr lang="lv-LV" sz="3600" b="1" dirty="0">
                <a:solidFill>
                  <a:srgbClr val="0070C0"/>
                </a:solidFill>
              </a:rPr>
              <a:t>EJZF</a:t>
            </a:r>
            <a:r>
              <a:rPr lang="lv-LV" sz="3600" b="1" dirty="0"/>
              <a:t> </a:t>
            </a:r>
            <a:r>
              <a:rPr lang="lv-LV" sz="3600" dirty="0"/>
              <a:t>finansējums  1 856 998,08EUR, t.sk  uzņēmējdarbībai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3600" dirty="0"/>
              <a:t>								 671 502 EUR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lv-LV" sz="3600" dirty="0"/>
              <a:t>(</a:t>
            </a:r>
            <a:r>
              <a:rPr lang="lv-LV" sz="3600" dirty="0">
                <a:solidFill>
                  <a:srgbClr val="0070C0"/>
                </a:solidFill>
              </a:rPr>
              <a:t>īsteno piekrastē-</a:t>
            </a:r>
            <a:r>
              <a:rPr lang="lv-LV" sz="3600" b="1" dirty="0">
                <a:solidFill>
                  <a:srgbClr val="0070C0"/>
                </a:solidFill>
              </a:rPr>
              <a:t>Skulte, Liepupes, Salacgrīvas pagasts, Salacgrīvas un Ainažu pilsēta</a:t>
            </a:r>
            <a:r>
              <a:rPr lang="lv-LV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31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534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Nepieciešamie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pavaddokumenti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187357"/>
            <a:ext cx="11515644" cy="5670644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Cenu aptauja/salīdzināšana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 precēm un pakalpojumiem uz iesniegšanas brīdi;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Ilgtermiņa </a:t>
            </a:r>
            <a:r>
              <a:rPr lang="lv-LV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nomas vai patapinājuma līgums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7 gadiem;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vides dienesta reģionālās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vides pārvaldes izsniegta izziņa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to, kura piesārņojoša darbība tiks veikta īstenojot projektu-A,B,C ( ja attiecas);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uzskaites veidlapa par saņemto 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atbalstu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(valsts, pašvaldības vai ES finansiāls atbalsts kārtējā un pēdējos 2 gados kopā nepārsniedz 200 000 EUR);</a:t>
            </a:r>
          </a:p>
          <a:p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Deklarācija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komercsabiedrības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atbilstību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mazajai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vidējai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komercsabiedrībai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(EJZF projektiem)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Pašnovērtējums;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0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0E9D-BD5B-427B-84D8-E7364D1E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774358"/>
          </a:xfrm>
        </p:spPr>
        <p:txBody>
          <a:bodyPr/>
          <a:lstStyle/>
          <a:p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Nepieciešamie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pavaddokumenti 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992D7-3049-4B5F-BB7F-E8DDB658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956604"/>
            <a:ext cx="11451101" cy="5719150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gadījumā: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būvniecību saistītos dokumentus,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iepirkuma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saistīti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izmaksām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iesniedz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kopā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iesniegumu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sešu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mēnešu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laikā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lēmuma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iesnieguma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apstiprināšanu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spēkā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stāšanās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ne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vēlāk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darbdienu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laikā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pēc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iepirkuma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procedūras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pabeigšanas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būvniecība paredzēta īpašumā, kuru nomā, tad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ilgtermiņa nomas līgumu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kurš reģistrēts zemesgrāmatā vismaz uz 7 gadiem 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iesniedz kopā ar projekta iesniegumu vai pirms projekta īstenošanas uzsākšanas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9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7C01-A14C-49D6-A95E-99463CC4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0443DB-CC03-405B-8624-95F5F9779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2" r="10821"/>
          <a:stretch/>
        </p:blipFill>
        <p:spPr>
          <a:xfrm>
            <a:off x="838200" y="258417"/>
            <a:ext cx="11065967" cy="65995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F8378E-190F-4FD3-80B1-AB9061EBE16F}"/>
              </a:ext>
            </a:extLst>
          </p:cNvPr>
          <p:cNvCxnSpPr/>
          <p:nvPr/>
        </p:nvCxnSpPr>
        <p:spPr>
          <a:xfrm>
            <a:off x="2236763" y="4121834"/>
            <a:ext cx="492369" cy="478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B5FA47-25E8-4F24-9446-3446C15E00E6}"/>
              </a:ext>
            </a:extLst>
          </p:cNvPr>
          <p:cNvCxnSpPr/>
          <p:nvPr/>
        </p:nvCxnSpPr>
        <p:spPr>
          <a:xfrm>
            <a:off x="2135944" y="3400864"/>
            <a:ext cx="492369" cy="478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88C2FF-8BCD-401F-B13A-AFF79515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21" y="5018389"/>
            <a:ext cx="60355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813" y="0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Iepirkumu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lv-LV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ūra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004424"/>
              </p:ext>
            </p:extLst>
          </p:nvPr>
        </p:nvGraphicFramePr>
        <p:xfrm>
          <a:off x="2294863" y="2644753"/>
          <a:ext cx="8650974" cy="253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187" y="687090"/>
            <a:ext cx="8650974" cy="2536156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5C74042-F386-4606-B821-33CEB1E9C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51833"/>
              </p:ext>
            </p:extLst>
          </p:nvPr>
        </p:nvGraphicFramePr>
        <p:xfrm>
          <a:off x="3938439" y="4602416"/>
          <a:ext cx="8650974" cy="253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101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841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C00000"/>
                </a:solidFill>
              </a:rPr>
              <a:t>Inovatīvs projekts (EJZF)</a:t>
            </a:r>
            <a:br>
              <a:rPr lang="lv-LV" b="1" dirty="0">
                <a:solidFill>
                  <a:srgbClr val="C00000"/>
                </a:solidFill>
              </a:rPr>
            </a:br>
            <a:r>
              <a:rPr lang="lv-LV" sz="3200" i="1" dirty="0">
                <a:solidFill>
                  <a:srgbClr val="C00000"/>
                </a:solidFill>
              </a:rPr>
              <a:t>Inovatīvam risinājumam ir jāatšķiras no tradicionālas, sabiedrībai zināmas  pieejas , zināmiem produktiem un pakalpojumiem. </a:t>
            </a:r>
            <a:endParaRPr lang="lv-LV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3557" y="2813538"/>
          <a:ext cx="10861431" cy="330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7180">
                  <a:extLst>
                    <a:ext uri="{9D8B030D-6E8A-4147-A177-3AD203B41FA5}">
                      <a16:colId xmlns:a16="http://schemas.microsoft.com/office/drawing/2014/main" val="2821649317"/>
                    </a:ext>
                  </a:extLst>
                </a:gridCol>
                <a:gridCol w="6343717">
                  <a:extLst>
                    <a:ext uri="{9D8B030D-6E8A-4147-A177-3AD203B41FA5}">
                      <a16:colId xmlns:a16="http://schemas.microsoft.com/office/drawing/2014/main" val="3558253328"/>
                    </a:ext>
                  </a:extLst>
                </a:gridCol>
                <a:gridCol w="1770534">
                  <a:extLst>
                    <a:ext uri="{9D8B030D-6E8A-4147-A177-3AD203B41FA5}">
                      <a16:colId xmlns:a16="http://schemas.microsoft.com/office/drawing/2014/main" val="2240009614"/>
                    </a:ext>
                  </a:extLst>
                </a:gridCol>
              </a:tblGrid>
              <a:tr h="577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Inovāciju kritērijs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Apraksts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Punkti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35542"/>
                  </a:ext>
                </a:extLst>
              </a:tr>
              <a:tr h="136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Radošums, izdoma, oriģinalitāte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Jaunu, VRG darbības teritorijā līdz šim nebijušu produktu vai pakalpojumu radīšana un noieta veicināšana.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5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206369"/>
                  </a:ext>
                </a:extLst>
              </a:tr>
              <a:tr h="136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Procesa inovācija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Izmantots jauns, būtiski atšķirīgs tehnoloģiskais process produkta ražošanā vai pakalpojuma izveidē vai nodrošināšanā</a:t>
                      </a:r>
                      <a:endParaRPr lang="lv-L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5</a:t>
                      </a:r>
                      <a:endParaRPr lang="lv-L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96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8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D65E-0D22-4D08-83B1-BED005C0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vērtēšana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8E84-0362-4C26-919B-80F6B2CA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874"/>
            <a:ext cx="10515600" cy="5164089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VRG projektu vērtē 1 mēnesi, atbilstoši vērtēšanas kritērijiem;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Projektus, atbilstoši iegūtajam punktu skaitam rindo;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EJZF projektiem nepārtrauktajā kārtā projektu iesniegumus apkopo katru mēnesi un nodod vērtēšanai;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VRG SVVA padome pieņem lēmumu par projekta vērtējumu un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nosūta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pretendentiem;</a:t>
            </a:r>
          </a:p>
          <a:p>
            <a:pPr>
              <a:spcAft>
                <a:spcPts val="600"/>
              </a:spcAf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  projektu vērtē 3-5  mēnešus, atbilstoši MK noteikumiem:</a:t>
            </a:r>
          </a:p>
          <a:p>
            <a:pPr lvl="1">
              <a:spcAft>
                <a:spcPts val="600"/>
              </a:spcAft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590  no 13.10.2015(ELFLA)</a:t>
            </a:r>
          </a:p>
          <a:p>
            <a:pPr lvl="1">
              <a:spcAft>
                <a:spcPts val="600"/>
              </a:spcAft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605 no 20.10.2015 (EJZF)</a:t>
            </a:r>
          </a:p>
          <a:p>
            <a:pPr lvl="1">
              <a:spcAft>
                <a:spcPts val="600"/>
              </a:spcAft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589  no 17.10.2014 (</a:t>
            </a:r>
            <a:r>
              <a:rPr lang="lv-LV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virsnoteikumi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320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uzraudzība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043"/>
            <a:ext cx="10515600" cy="4387920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uzraudzības periods-5 gadi;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Sasniedzamie rādītāji-3.,4.,5. gadā- darba vietas,  plānotais apgrozījums, saražotais produkcijas apjoms;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Uzraudzības periodā 1x gadā jāsniedz atskaites LAD, balstoties uz gada pārskatu/deklarāciju;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 var piemērot finanšu korekcijas uzraudzības laikā, ja: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sasniegti plānotie rādītāji;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Pretendents pārtraucis, reorganizējis, pārcēlis uzņēmuma darbību;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Pārdevis projektā iegādātos pamatlīdzekļus;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6206" cy="8853763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123406" y="0"/>
            <a:ext cx="9078686" cy="2429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lv-LV" altLang="lv-LV" b="1" i="1" dirty="0"/>
            </a:br>
            <a:endParaRPr lang="lv-LV" altLang="lv-LV" b="1" i="1" dirty="0"/>
          </a:p>
        </p:txBody>
      </p:sp>
      <p:sp>
        <p:nvSpPr>
          <p:cNvPr id="6" name="Rectangle 5"/>
          <p:cNvSpPr/>
          <p:nvPr/>
        </p:nvSpPr>
        <p:spPr>
          <a:xfrm>
            <a:off x="1688138" y="384833"/>
            <a:ext cx="794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/>
              <a:t>Papildus informācija un jaunumi:</a:t>
            </a:r>
          </a:p>
          <a:p>
            <a:pPr algn="ctr"/>
            <a:r>
              <a:rPr lang="lv-LV" sz="3200" b="1" u="sng" dirty="0">
                <a:solidFill>
                  <a:srgbClr val="002060"/>
                </a:solidFill>
              </a:rPr>
              <a:t>www.jurkante.lv,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</a:rPr>
              <a:t>Konsultācijas: Salacgrīvā, Rīgas ielā 2, 2.st. 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</a:rPr>
              <a:t>Kontakti: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</a:rPr>
              <a:t>             dzintra@jurkante.lv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</a:rPr>
              <a:t>        Tel. </a:t>
            </a:r>
            <a:r>
              <a:rPr lang="lv-LV" sz="3200" b="1">
                <a:solidFill>
                  <a:srgbClr val="002060"/>
                </a:solidFill>
              </a:rPr>
              <a:t>29427095</a:t>
            </a:r>
            <a:endParaRPr lang="lv-LV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229"/>
            <a:ext cx="10515600" cy="1455151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Ir izsludināta projektu iesniegumu pieņemšanas 6un 7. kārta no </a:t>
            </a:r>
            <a:r>
              <a:rPr lang="lv-LV" b="1" dirty="0">
                <a:solidFill>
                  <a:srgbClr val="C00000"/>
                </a:solidFill>
              </a:rPr>
              <a:t>2019.gada </a:t>
            </a:r>
            <a:r>
              <a:rPr lang="lv-LV" sz="4900" b="1" dirty="0">
                <a:solidFill>
                  <a:srgbClr val="C00000"/>
                </a:solidFill>
              </a:rPr>
              <a:t>11.februāra līdz 11.martam un no 15.marta – 15. </a:t>
            </a:r>
            <a:r>
              <a:rPr lang="lv-LV" sz="4900" b="1" dirty="0" err="1">
                <a:solidFill>
                  <a:srgbClr val="C00000"/>
                </a:solidFill>
              </a:rPr>
              <a:t>aprilim</a:t>
            </a:r>
            <a:br>
              <a:rPr lang="lv-LV" b="1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2416"/>
            <a:ext cx="10037618" cy="3715678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lv-LV" sz="3200" b="1" dirty="0"/>
              <a:t>Izsludinātais finansējums: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lv-LV" sz="3200" dirty="0">
                <a:solidFill>
                  <a:schemeClr val="accent6">
                    <a:lumMod val="50000"/>
                  </a:schemeClr>
                </a:solidFill>
              </a:rPr>
              <a:t>ELFLA 1.1. rīcībā:  214 123,03 EUR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lv-LV" sz="3200" dirty="0">
                <a:solidFill>
                  <a:srgbClr val="002060"/>
                </a:solidFill>
              </a:rPr>
              <a:t>EJZF 1.1 rīcībā: 174 338,65 EUR 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lv-LV" sz="3200" dirty="0">
                <a:solidFill>
                  <a:srgbClr val="002060"/>
                </a:solidFill>
              </a:rPr>
              <a:t>EJZF 2.1.rīcībā 297 119,69 EUR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lv-LV" sz="3200" dirty="0">
                <a:solidFill>
                  <a:srgbClr val="002060"/>
                </a:solidFill>
              </a:rPr>
              <a:t>EJZF 3.1 rīcība 318 211,04 EUR 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F4F7AC-61DE-418C-AC0F-5F22D305E859}"/>
              </a:ext>
            </a:extLst>
          </p:cNvPr>
          <p:cNvCxnSpPr/>
          <p:nvPr/>
        </p:nvCxnSpPr>
        <p:spPr>
          <a:xfrm>
            <a:off x="1392382" y="4293018"/>
            <a:ext cx="9407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1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497749"/>
              </p:ext>
            </p:extLst>
          </p:nvPr>
        </p:nvGraphicFramePr>
        <p:xfrm>
          <a:off x="278224" y="790897"/>
          <a:ext cx="11295917" cy="5462164"/>
        </p:xfrm>
        <a:graphic>
          <a:graphicData uri="http://schemas.openxmlformats.org/drawingml/2006/table">
            <a:tbl>
              <a:tblPr firstRow="1" firstCol="1" bandRow="1"/>
              <a:tblGrid>
                <a:gridCol w="520766">
                  <a:extLst>
                    <a:ext uri="{9D8B030D-6E8A-4147-A177-3AD203B41FA5}">
                      <a16:colId xmlns:a16="http://schemas.microsoft.com/office/drawing/2014/main" val="2147883478"/>
                    </a:ext>
                  </a:extLst>
                </a:gridCol>
                <a:gridCol w="3142794">
                  <a:extLst>
                    <a:ext uri="{9D8B030D-6E8A-4147-A177-3AD203B41FA5}">
                      <a16:colId xmlns:a16="http://schemas.microsoft.com/office/drawing/2014/main" val="4177580745"/>
                    </a:ext>
                  </a:extLst>
                </a:gridCol>
                <a:gridCol w="121214">
                  <a:extLst>
                    <a:ext uri="{9D8B030D-6E8A-4147-A177-3AD203B41FA5}">
                      <a16:colId xmlns:a16="http://schemas.microsoft.com/office/drawing/2014/main" val="321213697"/>
                    </a:ext>
                  </a:extLst>
                </a:gridCol>
                <a:gridCol w="5036080">
                  <a:extLst>
                    <a:ext uri="{9D8B030D-6E8A-4147-A177-3AD203B41FA5}">
                      <a16:colId xmlns:a16="http://schemas.microsoft.com/office/drawing/2014/main" val="3376493084"/>
                    </a:ext>
                  </a:extLst>
                </a:gridCol>
                <a:gridCol w="2401756">
                  <a:extLst>
                    <a:ext uri="{9D8B030D-6E8A-4147-A177-3AD203B41FA5}">
                      <a16:colId xmlns:a16="http://schemas.microsoft.com/office/drawing/2014/main" val="3142678669"/>
                    </a:ext>
                  </a:extLst>
                </a:gridCol>
                <a:gridCol w="73307">
                  <a:extLst>
                    <a:ext uri="{9D8B030D-6E8A-4147-A177-3AD203B41FA5}">
                      <a16:colId xmlns:a16="http://schemas.microsoft.com/office/drawing/2014/main" val="4069805838"/>
                    </a:ext>
                  </a:extLst>
                </a:gridCol>
              </a:tblGrid>
              <a:tr h="551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Rīcība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Maksimālā atbalsta intensitāte (%)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Maksimālā attiecināmo izmaksu summa EUR vienam projektam.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2506"/>
                  </a:ext>
                </a:extLst>
              </a:tr>
              <a:tr h="209959">
                <a:tc gridSpan="6">
                  <a:txBody>
                    <a:bodyPr/>
                    <a:lstStyle/>
                    <a:p>
                      <a:endParaRPr lang="en-GB" dirty="0"/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836469"/>
                  </a:ext>
                </a:extLst>
              </a:tr>
              <a:tr h="197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ct val="115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Atbalstīt </a:t>
                      </a:r>
                      <a:r>
                        <a:rPr lang="lv-LV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mikro,</a:t>
                      </a:r>
                      <a:r>
                        <a:rPr lang="lv-LV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mazo</a:t>
                      </a: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vidējo uzņēmējdarbību </a:t>
                      </a: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laukos, kā arī to dažādošanu un tūrisma attīstību teritorijā. Sekmēt vietējo produkcijas noieta tirgu 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Atbalsta intensitāte 70%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Kopprojektiem 80% 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20 000 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līdz 50 000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EUR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uzņēmējdarbības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infrastruktūras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projektiem, ja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ieguldījumi būvniecībā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uzņēmējdarbības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infrastruktūras izveidei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ir vismaz 70% no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projekta attiecināmo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442425"/>
                  </a:ext>
                </a:extLst>
              </a:tr>
              <a:tr h="278150">
                <a:tc gridSpan="6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54226"/>
                  </a:ext>
                </a:extLst>
              </a:tr>
              <a:tr h="82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Dzīves vides sakārtošana, brīvā laika pavadīšana un dabas resursu efektīva izmantošana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Sabiedriskā labuma 90%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lv-LV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 eiro</a:t>
                      </a:r>
                      <a:endParaRPr lang="lv-LV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9471"/>
                  </a:ext>
                </a:extLst>
              </a:tr>
              <a:tr h="59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Vēsturiskā kultūras mantojuma saglabāšana 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Sabiedriskā labuma 90%</a:t>
                      </a:r>
                      <a:endParaRPr lang="lv-LV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 eiro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07" marR="47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24549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8383" y="158414"/>
            <a:ext cx="10515600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Rīcības plāns ELFLA</a:t>
            </a:r>
          </a:p>
        </p:txBody>
      </p:sp>
    </p:spTree>
    <p:extLst>
      <p:ext uri="{BB962C8B-B14F-4D97-AF65-F5344CB8AC3E}">
        <p14:creationId xmlns:p14="http://schemas.microsoft.com/office/powerpoint/2010/main" val="62384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2543"/>
            <a:ext cx="11774658" cy="928466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EJZF rīcības plāns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00340"/>
              </p:ext>
            </p:extLst>
          </p:nvPr>
        </p:nvGraphicFramePr>
        <p:xfrm>
          <a:off x="497058" y="783557"/>
          <a:ext cx="11197883" cy="6324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401">
                  <a:extLst>
                    <a:ext uri="{9D8B030D-6E8A-4147-A177-3AD203B41FA5}">
                      <a16:colId xmlns:a16="http://schemas.microsoft.com/office/drawing/2014/main" val="3263478224"/>
                    </a:ext>
                  </a:extLst>
                </a:gridCol>
                <a:gridCol w="3417246">
                  <a:extLst>
                    <a:ext uri="{9D8B030D-6E8A-4147-A177-3AD203B41FA5}">
                      <a16:colId xmlns:a16="http://schemas.microsoft.com/office/drawing/2014/main" val="2443467563"/>
                    </a:ext>
                  </a:extLst>
                </a:gridCol>
                <a:gridCol w="3092538">
                  <a:extLst>
                    <a:ext uri="{9D8B030D-6E8A-4147-A177-3AD203B41FA5}">
                      <a16:colId xmlns:a16="http://schemas.microsoft.com/office/drawing/2014/main" val="901385404"/>
                    </a:ext>
                  </a:extLst>
                </a:gridCol>
                <a:gridCol w="4093698">
                  <a:extLst>
                    <a:ext uri="{9D8B030D-6E8A-4147-A177-3AD203B41FA5}">
                      <a16:colId xmlns:a16="http://schemas.microsoft.com/office/drawing/2014/main" val="4145250586"/>
                    </a:ext>
                  </a:extLst>
                </a:gridCol>
              </a:tblGrid>
              <a:tr h="58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>
                          <a:effectLst/>
                        </a:rPr>
                        <a:t>Nr.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Rīcība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Maksimālā atbalsta intensitāte (%)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Maksimālā attiecināmo izmaksu summa EUR vienam projektam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412802"/>
                  </a:ext>
                </a:extLst>
              </a:tr>
              <a:tr h="209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 dirty="0">
                          <a:effectLst/>
                        </a:rPr>
                        <a:t>1.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Zivsaimniecības uzņēmumu attīstība, uzņēmējdarbības dažādošana un sezonalitātes mazināšana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Inovatīvs projekts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Kopprojekts un ar piekrastes zvejniecību saistītie projekti  80%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Lielajiem uzņēmumiem 30%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 EUR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Līdz 100 000 EUR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Uzņēmējdarbības infrastruktūras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projektiem, ja ieguldījumi būvniecībā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uzņēmējdarbības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infrastruktūras izveidei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vismaz 70% no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projekta attiecināmo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izmaksu summas</a:t>
                      </a:r>
                      <a:endParaRPr lang="lv-LV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662556"/>
                  </a:ext>
                </a:extLst>
              </a:tr>
              <a:tr h="183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>
                          <a:effectLst/>
                        </a:rPr>
                        <a:t>2.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Atbalsts vides resursu vairošanai un klimata pārmaiņu mazināšanai teritorijā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piekrastes zvejniecību saistītie projekti  80%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 labuma 90%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Zvejas kuģa dzinēja nomaiņai 30%;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Lielajiem uzņēmumiem 30 %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labuma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projektiem</a:t>
                      </a: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Pašvaldībām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 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 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516541"/>
                  </a:ext>
                </a:extLst>
              </a:tr>
              <a:tr h="119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>
                          <a:effectLst/>
                        </a:rPr>
                        <a:t>3.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Zivsaimniecības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teritoriju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kultūras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mantojuma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infrastruktūras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attīstībai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lv-LV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piekrastes zvejniecību saistītie projekti</a:t>
                      </a: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80%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Sabiedriskā labuma</a:t>
                      </a: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projektiem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Lielajiem uzņēmumiem 30%</a:t>
                      </a:r>
                      <a:endParaRPr lang="lv-LV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Sabiedriskā labuma projektiem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Pašvaldībām 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200 000 EUR </a:t>
                      </a:r>
                    </a:p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50 000 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2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6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A3F-2E34-46BC-B5A2-6B55B7C0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Atbalstāmās u/d jomas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809546-2663-43F6-B2DB-D2726FC9C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48971"/>
              </p:ext>
            </p:extLst>
          </p:nvPr>
        </p:nvGraphicFramePr>
        <p:xfrm>
          <a:off x="494126" y="801858"/>
          <a:ext cx="11485100" cy="60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550">
                  <a:extLst>
                    <a:ext uri="{9D8B030D-6E8A-4147-A177-3AD203B41FA5}">
                      <a16:colId xmlns:a16="http://schemas.microsoft.com/office/drawing/2014/main" val="1155669487"/>
                    </a:ext>
                  </a:extLst>
                </a:gridCol>
                <a:gridCol w="5742550">
                  <a:extLst>
                    <a:ext uri="{9D8B030D-6E8A-4147-A177-3AD203B41FA5}">
                      <a16:colId xmlns:a16="http://schemas.microsoft.com/office/drawing/2014/main" val="1419622704"/>
                    </a:ext>
                  </a:extLst>
                </a:gridCol>
              </a:tblGrid>
              <a:tr h="428832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ELFLA 1.rīc.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EJZF 1.rīc.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87342"/>
                  </a:ext>
                </a:extLst>
              </a:tr>
              <a:tr h="870187">
                <a:tc>
                  <a:txBody>
                    <a:bodyPr/>
                    <a:lstStyle/>
                    <a:p>
                      <a:r>
                        <a:rPr lang="lv-LV" sz="18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Rīcībā tiek atbalstīta </a:t>
                      </a:r>
                      <a:r>
                        <a:rPr lang="lv-LV"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lauksaimniecisko ražošanu un zivsaimniecību nesaistītas uzņēmējdarbības jomas</a:t>
                      </a:r>
                      <a:r>
                        <a:rPr lang="lv-LV" sz="20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Rīcībā tiek atbalstīta </a:t>
                      </a:r>
                      <a:r>
                        <a:rPr lang="lv-LV"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lauksaimniecisko ražošanu nesaistītas uzņēmējdarbības jomas</a:t>
                      </a:r>
                      <a:r>
                        <a:rPr lang="lv-LV" sz="2000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057101"/>
                  </a:ext>
                </a:extLst>
              </a:tr>
              <a:tr h="4988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Lauksaimniecības produktu apstrāde un pārstrāde, t.sk. mājražošana;</a:t>
                      </a:r>
                      <a:endParaRPr lang="lv-LV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10562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Amatniecība;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38837"/>
                  </a:ext>
                </a:extLst>
              </a:tr>
              <a:tr h="5175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 ēdināšana;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12911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Tūrisms;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13297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Veselības aprūpe;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57611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Intelektuālā uzņēmējdarbība;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20729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Sabiedriskie un citi  pakalpojumi 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(neietverot  NĪ un pamatlīdzekļu iznomāšanu,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tirdzniecības pakalpojumus, </a:t>
                      </a:r>
                      <a:r>
                        <a:rPr lang="lv-LV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izņemot </a:t>
                      </a: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tirdzniecības vietu veidošanu pašu saražotās  produkcijas realizēšanai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56746"/>
                  </a:ext>
                </a:extLst>
              </a:tr>
              <a:tr h="428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Citu nelauksaimniecisko produktu ražošana  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pievienotās vērtības radīšana (izņemot kurināmā ražošana).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80685"/>
                  </a:ext>
                </a:extLst>
              </a:tr>
              <a:tr h="428832"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Zivsaimniecība, akvakultūras produktu apstrāde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1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0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Tūrisms</a:t>
            </a:r>
            <a:r>
              <a:rPr lang="lv-LV" b="1" dirty="0">
                <a:solidFill>
                  <a:srgbClr val="C00000"/>
                </a:solidFill>
              </a:rPr>
              <a:t>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3" y="1298713"/>
            <a:ext cx="11184834" cy="53141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Esošo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tūrisma mītņu un tūrisma pakalpojumu kvalitātes uzlabošana,  pakalpojumu dažādošana;</a:t>
            </a:r>
          </a:p>
          <a:p>
            <a:pPr>
              <a:spcBef>
                <a:spcPts val="1800"/>
              </a:spcBef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Investīcijas, kas paredzētas aktivitātēm, </a:t>
            </a:r>
            <a:r>
              <a:rPr lang="lv-LV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vērstas uz sezonalitātes mazināšanu, aktīvo atpūtu, veselīgu dzīvesveidu, vietējo tradīciju (t.sk. amatu, kultūras un dabas) saglabāšanu un attīstību, vides izglītību (t.sk. būvniecības aktivitātes)</a:t>
            </a:r>
          </a:p>
          <a:p>
            <a:pPr>
              <a:spcBef>
                <a:spcPts val="1800"/>
              </a:spcBef>
            </a:pPr>
            <a:r>
              <a:rPr lang="lv-LV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Jaunu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tūrisma mītņu izveide, kas </a:t>
            </a:r>
            <a:r>
              <a:rPr lang="lv-LV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atbilst kvalitatīviem un eksportspējīgiem risinājumiem </a:t>
            </a:r>
            <a:r>
              <a:rPr lang="lv-LV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augstu pievienoto vērtību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Jaunveidojamā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tūrisma mītnē minimālais gultas vietu skaits 10;</a:t>
            </a:r>
          </a:p>
          <a:p>
            <a:endParaRPr 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Nošķirtība- teritoriāla</a:t>
            </a:r>
            <a:endParaRPr lang="en-GB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42983" cy="4760705"/>
          </a:xfrm>
        </p:spPr>
        <p:txBody>
          <a:bodyPr/>
          <a:lstStyle/>
          <a:p>
            <a:pPr marL="0" indent="0">
              <a:buNone/>
            </a:pPr>
            <a:endParaRPr lang="lv-LV" i="1" dirty="0"/>
          </a:p>
          <a:p>
            <a:pPr marL="0" indent="0">
              <a:buNone/>
            </a:pPr>
            <a:endParaRPr lang="lv-LV" i="1" dirty="0"/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7F6792-8F60-403A-B474-8A8B3265F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09905"/>
              </p:ext>
            </p:extLst>
          </p:nvPr>
        </p:nvGraphicFramePr>
        <p:xfrm>
          <a:off x="689316" y="1269364"/>
          <a:ext cx="10942984" cy="31619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71492">
                  <a:extLst>
                    <a:ext uri="{9D8B030D-6E8A-4147-A177-3AD203B41FA5}">
                      <a16:colId xmlns:a16="http://schemas.microsoft.com/office/drawing/2014/main" val="1128982585"/>
                    </a:ext>
                  </a:extLst>
                </a:gridCol>
                <a:gridCol w="5471492">
                  <a:extLst>
                    <a:ext uri="{9D8B030D-6E8A-4147-A177-3AD203B41FA5}">
                      <a16:colId xmlns:a16="http://schemas.microsoft.com/office/drawing/2014/main" val="4025007200"/>
                    </a:ext>
                  </a:extLst>
                </a:gridCol>
              </a:tblGrid>
              <a:tr h="48311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ELFLA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EJZF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16158"/>
                  </a:ext>
                </a:extLst>
              </a:tr>
              <a:tr h="2678849">
                <a:tc>
                  <a:txBody>
                    <a:bodyPr/>
                    <a:lstStyle/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īstenošanas vieta ir VRG 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lauku</a:t>
                      </a: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teritorija –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Salacgrīva,Ainaži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Ainažu 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pagasts,Salacgrīvas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pagasts,Pāles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pagasts,Viļķenes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pagats,Liepupes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 un Skultes pagasts.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īstenošanas vieta ir 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piekrastes teritorija</a:t>
                      </a:r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Ainažu un Salacgrīvas </a:t>
                      </a:r>
                      <a:r>
                        <a:rPr lang="lv-LV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pilsētas,Salacgrīvas,Liepupes</a:t>
                      </a:r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Skultes pagasti.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5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0" y="2822712"/>
            <a:ext cx="11542265" cy="3878533"/>
          </a:xfrm>
        </p:spPr>
        <p:txBody>
          <a:bodyPr>
            <a:normAutofit/>
          </a:bodyPr>
          <a:lstStyle/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154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Atbalsta saņemšanas nosacījumi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77854"/>
              </p:ext>
            </p:extLst>
          </p:nvPr>
        </p:nvGraphicFramePr>
        <p:xfrm>
          <a:off x="278675" y="1097280"/>
          <a:ext cx="11566322" cy="5253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1133">
                  <a:extLst>
                    <a:ext uri="{9D8B030D-6E8A-4147-A177-3AD203B41FA5}">
                      <a16:colId xmlns:a16="http://schemas.microsoft.com/office/drawing/2014/main" val="4187574795"/>
                    </a:ext>
                  </a:extLst>
                </a:gridCol>
                <a:gridCol w="5795189">
                  <a:extLst>
                    <a:ext uri="{9D8B030D-6E8A-4147-A177-3AD203B41FA5}">
                      <a16:colId xmlns:a16="http://schemas.microsoft.com/office/drawing/2014/main" val="863255706"/>
                    </a:ext>
                  </a:extLst>
                </a:gridCol>
              </a:tblGrid>
              <a:tr h="501822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ELFLA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EJZF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12419"/>
                  </a:ext>
                </a:extLst>
              </a:tr>
              <a:tr h="616369">
                <a:tc gridSpan="2"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Iesniedzējs: 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Fiziska vai juridiska persona, kurai nav grūtībās nonākuša uzņēmuma pazīmes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3715"/>
                  </a:ext>
                </a:extLst>
              </a:tr>
              <a:tr h="508791">
                <a:tc gridSpan="2"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idejai jābūt atbilstošai stratēģijai un MK noteikumiem- 590, 605;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467147"/>
                  </a:ext>
                </a:extLst>
              </a:tr>
              <a:tr h="7002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īsteno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teritorijā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īsteno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piejūras teritorijās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46113"/>
                  </a:ext>
                </a:extLst>
              </a:tr>
              <a:tr h="62692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Apgrozījums pēdējā noslēgtā gadā nepārsniedz 70 000 EUR (t.sk. saistītie uzņēmumi)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6004"/>
                  </a:ext>
                </a:extLst>
              </a:tr>
              <a:tr h="16524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Pēc </a:t>
                      </a:r>
                      <a:r>
                        <a:rPr lang="en-GB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</a:t>
                      </a: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īstenošanas</a:t>
                      </a: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jāsasniedz</a:t>
                      </a: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vismaz</a:t>
                      </a: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GB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rādītājs</a:t>
                      </a:r>
                      <a:r>
                        <a:rPr lang="lv-LV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projekta īstenošanas nozarē</a:t>
                      </a: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Rada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vismaz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vienu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pilna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laika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gada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neto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apgrozījumu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 10%;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gada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neto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apgrozījumu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 30% no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ieguldīto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investīciju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apmēra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Jauna uzņēmuma dibināšanas gadījumā: darba vieta + apgrozījums 30% no investīcijām;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palielina</a:t>
                      </a: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zivsaimniecības</a:t>
                      </a: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produkcijas</a:t>
                      </a:r>
                      <a:r>
                        <a:rPr lang="lv-LV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ražošanas</a:t>
                      </a: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efektivitāti</a:t>
                      </a:r>
                      <a:r>
                        <a:rPr lang="lv-LV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vai produkcijas apjomu par 10%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9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1800</Words>
  <Application>Microsoft Office PowerPoint</Application>
  <PresentationFormat>Platekrāna</PresentationFormat>
  <Paragraphs>232</Paragraphs>
  <Slides>27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Atbalsta saņemšanas iespējas un nosacījumi uzņēmējdarbības projektiem LEADER programmā</vt:lpstr>
      <vt:lpstr>Atbalsta saņemšanas iespējas stratēģijas ietvaros 2015-2020 gadā </vt:lpstr>
      <vt:lpstr>Ir izsludināta projektu iesniegumu pieņemšanas 6un 7. kārta no 2019.gada 11.februāra līdz 11.martam un no 15.marta – 15. aprilim </vt:lpstr>
      <vt:lpstr>Rīcības plāns ELFLA</vt:lpstr>
      <vt:lpstr>EJZF rīcības plāns</vt:lpstr>
      <vt:lpstr>Atbalstāmās u/d jomas</vt:lpstr>
      <vt:lpstr>Tūrisms </vt:lpstr>
      <vt:lpstr>Nošķirtība- teritoriāla</vt:lpstr>
      <vt:lpstr>Atbalsta saņemšanas nosacījumi </vt:lpstr>
      <vt:lpstr>Definīcijas </vt:lpstr>
      <vt:lpstr>Definīcijas II</vt:lpstr>
      <vt:lpstr>Attiecināmās izmakasas </vt:lpstr>
      <vt:lpstr>Attiecināmās izmaksas  II</vt:lpstr>
      <vt:lpstr>Neattiecināmās izmaksas </vt:lpstr>
      <vt:lpstr>Projekta iesniegšana un īstenošana </vt:lpstr>
      <vt:lpstr>Elektroniskā pieteikšanās sistēma</vt:lpstr>
      <vt:lpstr>PowerPoint prezentācija</vt:lpstr>
      <vt:lpstr>PowerPoint prezentācija</vt:lpstr>
      <vt:lpstr>PowerPoint prezentācija</vt:lpstr>
      <vt:lpstr>Nepieciešamie pavaddokumenti</vt:lpstr>
      <vt:lpstr>Nepieciešamie pavaddokumenti II</vt:lpstr>
      <vt:lpstr>PowerPoint prezentācija</vt:lpstr>
      <vt:lpstr>Iepirkumu procedūra</vt:lpstr>
      <vt:lpstr>Inovatīvs projekts (EJZF) Inovatīvam risinājumam ir jāatšķiras no tradicionālas, sabiedrībai zināmas  pieejas , zināmiem produktiem un pakalpojumiem. </vt:lpstr>
      <vt:lpstr>Projekta vērtēšana</vt:lpstr>
      <vt:lpstr>Projekta uzraudzība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"ES LEADER pieejas finansējuma saņemšanas iespējas 2016.-2020.gadā"</dc:title>
  <dc:creator>Ilze</dc:creator>
  <cp:lastModifiedBy>Dzintra</cp:lastModifiedBy>
  <cp:revision>211</cp:revision>
  <cp:lastPrinted>2017-01-24T11:24:21Z</cp:lastPrinted>
  <dcterms:created xsi:type="dcterms:W3CDTF">2016-02-15T12:34:48Z</dcterms:created>
  <dcterms:modified xsi:type="dcterms:W3CDTF">2019-03-05T06:22:58Z</dcterms:modified>
</cp:coreProperties>
</file>